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6"/>
  </p:notesMasterIdLst>
  <p:sldIdLst>
    <p:sldId id="256" r:id="rId2"/>
    <p:sldId id="257" r:id="rId3"/>
    <p:sldId id="269" r:id="rId4"/>
    <p:sldId id="266" r:id="rId5"/>
    <p:sldId id="262" r:id="rId6"/>
    <p:sldId id="261" r:id="rId7"/>
    <p:sldId id="264" r:id="rId8"/>
    <p:sldId id="274" r:id="rId9"/>
    <p:sldId id="263" r:id="rId10"/>
    <p:sldId id="278" r:id="rId11"/>
    <p:sldId id="279" r:id="rId12"/>
    <p:sldId id="270" r:id="rId13"/>
    <p:sldId id="267" r:id="rId14"/>
    <p:sldId id="268" r:id="rId15"/>
  </p:sldIdLst>
  <p:sldSz cx="9144000" cy="6858000" type="screen4x3"/>
  <p:notesSz cx="6858000" cy="9144000"/>
  <p:defaultTextStyle>
    <a:defPPr>
      <a:defRPr lang="es-UY"/>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0000"/>
    <a:srgbClr val="655126"/>
    <a:srgbClr val="3A8F96"/>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1" autoAdjust="0"/>
    <p:restoredTop sz="54845" autoAdjust="0"/>
  </p:normalViewPr>
  <p:slideViewPr>
    <p:cSldViewPr>
      <p:cViewPr>
        <p:scale>
          <a:sx n="60" d="100"/>
          <a:sy n="60" d="100"/>
        </p:scale>
        <p:origin x="-1176" y="2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810" y="-5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s-U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8F958CD-18CE-4246-9640-2A0FD96E1406}" type="datetimeFigureOut">
              <a:rPr lang="es-UY"/>
              <a:pPr>
                <a:defRPr/>
              </a:pPr>
              <a:t>18/10/2011</a:t>
            </a:fld>
            <a:endParaRPr lang="es-UY"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UY"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UY"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s-U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B7BE4E2-A643-4902-998D-CF76497CF381}" type="slidenum">
              <a:rPr lang="es-UY"/>
              <a:pPr>
                <a:defRPr/>
              </a:pPr>
              <a:t>‹#›</a:t>
            </a:fld>
            <a:endParaRPr lang="es-UY"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noFill/>
          <a:ln>
            <a:solidFill>
              <a:srgbClr val="000000"/>
            </a:solidFill>
            <a:miter lim="800000"/>
            <a:headEnd/>
            <a:tailEnd/>
          </a:ln>
        </p:spPr>
      </p:sp>
      <p:sp>
        <p:nvSpPr>
          <p:cNvPr id="1536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UY" smtClean="0"/>
          </a:p>
          <a:p>
            <a:pPr>
              <a:spcBef>
                <a:spcPct val="0"/>
              </a:spcBef>
            </a:pPr>
            <a:r>
              <a:rPr lang="es-UY" smtClean="0"/>
              <a:t>presentarles los resultados de una investigación que fue solicitada por la Red Interamericana de Compras Gubernamentales , la misma se desarrollo durante el 2010 el proposito era analizar la situación actual del acceso de las MIPYMEs a las compras publicas, detectando las buenas practicas implementadas, dificultades encontradas y lecciones aprendidas por los paises que participaron de este estudio.</a:t>
            </a:r>
          </a:p>
        </p:txBody>
      </p:sp>
      <p:sp>
        <p:nvSpPr>
          <p:cNvPr id="153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A6395E-F991-4335-875F-BB7454418AFD}" type="slidenum">
              <a:rPr lang="es-UY"/>
              <a:pPr fontAlgn="base">
                <a:spcBef>
                  <a:spcPct val="0"/>
                </a:spcBef>
                <a:spcAft>
                  <a:spcPct val="0"/>
                </a:spcAft>
              </a:pPr>
              <a:t>1</a:t>
            </a:fld>
            <a:endParaRPr lang="es-U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p:cNvSpPr>
          <p:nvPr>
            <p:ph type="sldImg"/>
          </p:nvPr>
        </p:nvSpPr>
        <p:spPr bwMode="auto">
          <a:noFill/>
          <a:ln>
            <a:solidFill>
              <a:srgbClr val="000000"/>
            </a:solidFill>
            <a:miter lim="800000"/>
            <a:headEnd/>
            <a:tailEnd/>
          </a:ln>
        </p:spPr>
      </p:sp>
      <p:sp>
        <p:nvSpPr>
          <p:cNvPr id="3379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s-UY" smtClean="0"/>
              <a:t> Los programas de incentivo al desarrollo de las MIPYMEs generalmente se enfocan en determinados sectores de la producción y/o de la industria nacional, por lo que para acceder a ellos las empresas del sector deberán probar que su producto que lo califican como de origen nacional. </a:t>
            </a:r>
          </a:p>
          <a:p>
            <a:pPr>
              <a:spcBef>
                <a:spcPct val="0"/>
              </a:spcBef>
              <a:buFontTx/>
              <a:buChar char="•"/>
            </a:pPr>
            <a:endParaRPr lang="es-UY" smtClean="0"/>
          </a:p>
          <a:p>
            <a:pPr>
              <a:spcBef>
                <a:spcPct val="0"/>
              </a:spcBef>
              <a:buFontTx/>
              <a:buChar char="•"/>
            </a:pPr>
            <a:r>
              <a:rPr lang="es-UY" smtClean="0"/>
              <a:t>Los elementos a tener en cuenta  para certificar el carácter nacional de un bien son, el  porcentaje de integración o valor agregado nacional que dependiendo de la legislación de cada país se ubica entre un 30 y un 50% y, en algunos casos,  que el bien provenga de un proceso de transformación que le confirió al producto una nueva individualidad, caracterizada por el hecho de estar clasificados en una partida arancelaria  diferente a la de los insumos y materiales importados (salto de partida).</a:t>
            </a:r>
          </a:p>
          <a:p>
            <a:pPr>
              <a:spcBef>
                <a:spcPct val="0"/>
              </a:spcBef>
            </a:pPr>
            <a:r>
              <a:rPr lang="es-UY" smtClean="0"/>
              <a:t>En el caso de la categorización MIPYMEs, se debe tener en cuenta que si bien pueden llegar a cumplir con las condiciones establecidas por la ley de ventas, personal ocupado o capital de la empresa, las preferencias no deberían aplicarse para aquellas que estén controladas por otra empresa que supere los límites establecidos o pertenezca a un grupo económico que en su conjunto supere los limites.</a:t>
            </a:r>
          </a:p>
          <a:p>
            <a:pPr>
              <a:spcBef>
                <a:spcPct val="0"/>
              </a:spcBef>
            </a:pPr>
            <a:r>
              <a:rPr lang="es-UY" smtClean="0"/>
              <a:t>Teniendo en cuenta lo mencionado, se entiende conveniente que para verificar el cumplimiento de estas condiciones se pueda contar con una institución  con idoneidad técnica, herramientas de control y fundamentalmente independencia técnica y política, que permitan investigar y auditar de manera eficiente, dándole transparencia y garantías al proceso de calificación y como consecuencia a la aplicación de los mecanismos de preferencia.</a:t>
            </a:r>
          </a:p>
          <a:p>
            <a:pPr>
              <a:spcBef>
                <a:spcPct val="0"/>
              </a:spcBef>
            </a:pPr>
            <a:endParaRPr lang="es-UY" smtClean="0"/>
          </a:p>
          <a:p>
            <a:pPr>
              <a:spcBef>
                <a:spcPct val="0"/>
              </a:spcBef>
              <a:buFontTx/>
              <a:buChar char="•"/>
            </a:pPr>
            <a:r>
              <a:rPr lang="es-UY" smtClean="0"/>
              <a:t>  Esto se realiza de formas diversas.  En varios de los países miembros del grupo, se encontró que los compradores son los responsables de verificar el origen nacional del bien que están  comprando y a su vez que la empresa se encuentre  dentro de los parámetros fijados por cada país para determinar su categoría de Pyme. En otros casos existen organismos, ya sea estatales o privados, pero con independencia del punto de vista técnico  para realizar los procedimientos necesarios de auditoría y  análisis para otorgar el certificado de origen a los bienes en cuestión y por otra parte el organismo estatal que certifica la calidad de MIPyME de la empresa por el cumplimiento de las condiciones que impone la normativa. </a:t>
            </a:r>
          </a:p>
        </p:txBody>
      </p:sp>
      <p:sp>
        <p:nvSpPr>
          <p:cNvPr id="3379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038B0B-E16F-4F81-903C-270BEA5B14D3}" type="slidenum">
              <a:rPr lang="es-UY"/>
              <a:pPr fontAlgn="base">
                <a:spcBef>
                  <a:spcPct val="0"/>
                </a:spcBef>
                <a:spcAft>
                  <a:spcPct val="0"/>
                </a:spcAft>
              </a:pPr>
              <a:t>10</a:t>
            </a:fld>
            <a:endParaRPr lang="es-UY"/>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bwMode="auto">
          <a:noFill/>
          <a:ln>
            <a:solidFill>
              <a:srgbClr val="000000"/>
            </a:solidFill>
            <a:miter lim="800000"/>
            <a:headEnd/>
            <a:tailEnd/>
          </a:ln>
        </p:spPr>
      </p:sp>
      <p:sp>
        <p:nvSpPr>
          <p:cNvPr id="3584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UY" b="1" smtClean="0"/>
              <a:t>Fortalecimiento de Pymes: </a:t>
            </a:r>
            <a:r>
              <a:rPr lang="es-UY" smtClean="0"/>
              <a:t>Junto con los integrantes del grupo se entiende necesaria la profesionalización de los sectores empresariales participantes de las buenas prácticas aplicadas, considerando las diferentes realidades que viven las empresas de acuerdo a su tamaño, teniendo en cuenta los diferentes estados de madurez en cuanto a su gestión empresarial y a su potencialidad.</a:t>
            </a:r>
          </a:p>
          <a:p>
            <a:pPr>
              <a:spcBef>
                <a:spcPct val="0"/>
              </a:spcBef>
            </a:pPr>
            <a:r>
              <a:rPr lang="es-UY" smtClean="0"/>
              <a:t>Se propone trabajar sobre el fortalecimiento de MIPYMES proveedoras del Estado y/o potenciales proveedoras, a través de un proceso de diagnóstico y plan de mejora, que aseguren negocios sustentables para las partes involucradas.</a:t>
            </a:r>
          </a:p>
          <a:p>
            <a:pPr>
              <a:spcBef>
                <a:spcPct val="0"/>
              </a:spcBef>
            </a:pPr>
            <a:r>
              <a:rPr lang="es-UY" smtClean="0"/>
              <a:t>Es importante considerar que muchas de las MIPYMES subsisten gracias a las ventas al Estado, donde aparece éste como su único y principal cliente en algunos casos. Por lo que asegurar estándares de calidad no solo en el producto, sino en la presentación de la propuesta, respuesta a la demanda específica, planificación y gestión de compras, stocks y entregas, no son temas menores.</a:t>
            </a:r>
          </a:p>
          <a:p>
            <a:pPr>
              <a:spcBef>
                <a:spcPct val="0"/>
              </a:spcBef>
            </a:pPr>
            <a:endParaRPr lang="es-UY" smtClean="0"/>
          </a:p>
        </p:txBody>
      </p:sp>
      <p:sp>
        <p:nvSpPr>
          <p:cNvPr id="3584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BCE4D9-6571-4268-A5A4-68A8B66AD2A5}" type="slidenum">
              <a:rPr lang="es-UY"/>
              <a:pPr fontAlgn="base">
                <a:spcBef>
                  <a:spcPct val="0"/>
                </a:spcBef>
                <a:spcAft>
                  <a:spcPct val="0"/>
                </a:spcAft>
              </a:pPr>
              <a:t>11</a:t>
            </a:fld>
            <a:endParaRPr lang="es-UY"/>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bwMode="auto">
          <a:noFill/>
          <a:ln>
            <a:solidFill>
              <a:srgbClr val="000000"/>
            </a:solidFill>
            <a:miter lim="800000"/>
            <a:headEnd/>
            <a:tailEnd/>
          </a:ln>
        </p:spPr>
      </p:sp>
      <p:sp>
        <p:nvSpPr>
          <p:cNvPr id="3789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UY" smtClean="0"/>
              <a:t>Informalismo: Los costos de ingresar en la formalidad son elevados y no aseguran el acceso a las compras públicas.</a:t>
            </a:r>
          </a:p>
          <a:p>
            <a:pPr>
              <a:spcBef>
                <a:spcPct val="0"/>
              </a:spcBef>
            </a:pPr>
            <a:endParaRPr lang="es-UY" smtClean="0"/>
          </a:p>
          <a:p>
            <a:pPr>
              <a:spcBef>
                <a:spcPct val="0"/>
              </a:spcBef>
            </a:pPr>
            <a:r>
              <a:rPr lang="es-UY" smtClean="0"/>
              <a:t>Capacidad de producción limitada</a:t>
            </a:r>
            <a:r>
              <a:rPr lang="es-UY" b="1" smtClean="0"/>
              <a:t>: </a:t>
            </a:r>
            <a:r>
              <a:rPr lang="es-UY" smtClean="0"/>
              <a:t>de la empresa que puede no llegar a satisfacer los requerimientos de los contratos con el estado.</a:t>
            </a:r>
          </a:p>
          <a:p>
            <a:pPr>
              <a:spcBef>
                <a:spcPct val="0"/>
              </a:spcBef>
            </a:pPr>
            <a:endParaRPr lang="es-UY" smtClean="0"/>
          </a:p>
          <a:p>
            <a:pPr>
              <a:spcBef>
                <a:spcPct val="0"/>
              </a:spcBef>
            </a:pPr>
            <a:r>
              <a:rPr lang="es-UY" smtClean="0"/>
              <a:t>Exigencias y demoras para la creación de una MIPYMEs</a:t>
            </a:r>
            <a:r>
              <a:rPr lang="es-UY" b="1" smtClean="0"/>
              <a:t>: </a:t>
            </a:r>
            <a:r>
              <a:rPr lang="es-UY" smtClean="0"/>
              <a:t>Esta inversión previa de tiempo y dinero desalienta la inserción en el sistema. </a:t>
            </a:r>
          </a:p>
          <a:p>
            <a:pPr>
              <a:spcBef>
                <a:spcPct val="0"/>
              </a:spcBef>
            </a:pPr>
            <a:endParaRPr lang="es-UY" smtClean="0"/>
          </a:p>
          <a:p>
            <a:pPr>
              <a:spcBef>
                <a:spcPct val="0"/>
              </a:spcBef>
            </a:pPr>
            <a:r>
              <a:rPr lang="es-UY" smtClean="0"/>
              <a:t>Exigencia de garantías: imposibilidad de inmovilizar dinero o valores para garantizar el cumplimiento de un contrato durante un prolongado periodo de tiempo.</a:t>
            </a:r>
          </a:p>
          <a:p>
            <a:pPr>
              <a:spcBef>
                <a:spcPct val="0"/>
              </a:spcBef>
            </a:pPr>
            <a:endParaRPr lang="es-UY" smtClean="0"/>
          </a:p>
          <a:p>
            <a:pPr>
              <a:spcBef>
                <a:spcPct val="0"/>
              </a:spcBef>
            </a:pPr>
            <a:r>
              <a:rPr lang="es-UY" smtClean="0"/>
              <a:t>Acceso al mercado:</a:t>
            </a:r>
            <a:r>
              <a:rPr lang="es-UY" b="1" smtClean="0"/>
              <a:t> </a:t>
            </a:r>
            <a:r>
              <a:rPr lang="es-UY" smtClean="0"/>
              <a:t>La dificultad que tienen las MIPYMEs para competir con grandes empresas que tienen posición dominante de mercado. </a:t>
            </a:r>
          </a:p>
          <a:p>
            <a:pPr>
              <a:spcBef>
                <a:spcPct val="0"/>
              </a:spcBef>
            </a:pPr>
            <a:endParaRPr lang="es-UY" smtClean="0"/>
          </a:p>
          <a:p>
            <a:pPr>
              <a:spcBef>
                <a:spcPct val="0"/>
              </a:spcBef>
            </a:pPr>
            <a:r>
              <a:rPr lang="es-UY" smtClean="0"/>
              <a:t>Poca capacidad de reacción: La planificación de las compras del Estado no siempre  puede ser conocida por los proveedores con la debida anticipación y prever suministro de materias primas y planificar su producción.</a:t>
            </a:r>
          </a:p>
          <a:p>
            <a:pPr>
              <a:spcBef>
                <a:spcPct val="0"/>
              </a:spcBef>
            </a:pPr>
            <a:endParaRPr lang="es-UY" smtClean="0"/>
          </a:p>
          <a:p>
            <a:pPr>
              <a:spcBef>
                <a:spcPct val="0"/>
              </a:spcBef>
            </a:pPr>
            <a:r>
              <a:rPr lang="es-UY" smtClean="0"/>
              <a:t>Financiamiento</a:t>
            </a:r>
            <a:r>
              <a:rPr lang="es-UY" b="1" smtClean="0"/>
              <a:t>:</a:t>
            </a:r>
            <a:r>
              <a:rPr lang="es-UY" smtClean="0"/>
              <a:t> los requisitos exigidos en los pliegos no están al alcance de una Mipyme.</a:t>
            </a:r>
          </a:p>
          <a:p>
            <a:pPr>
              <a:spcBef>
                <a:spcPct val="0"/>
              </a:spcBef>
            </a:pPr>
            <a:endParaRPr lang="es-UY" smtClean="0"/>
          </a:p>
        </p:txBody>
      </p:sp>
      <p:sp>
        <p:nvSpPr>
          <p:cNvPr id="3789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AEE159-19A1-4F84-B8FA-CB81DFD24EA9}" type="slidenum">
              <a:rPr lang="es-UY"/>
              <a:pPr fontAlgn="base">
                <a:spcBef>
                  <a:spcPct val="0"/>
                </a:spcBef>
                <a:spcAft>
                  <a:spcPct val="0"/>
                </a:spcAft>
              </a:pPr>
              <a:t>12</a:t>
            </a:fld>
            <a:endParaRPr lang="es-UY"/>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85000" lnSpcReduction="20000"/>
          </a:bodyPr>
          <a:lstStyle/>
          <a:p>
            <a:pPr fontAlgn="auto">
              <a:spcBef>
                <a:spcPts val="0"/>
              </a:spcBef>
              <a:spcAft>
                <a:spcPts val="0"/>
              </a:spcAft>
              <a:buFont typeface="Arial" pitchFamily="34" charset="0"/>
              <a:buChar char="•"/>
              <a:defRPr/>
            </a:pPr>
            <a:r>
              <a:rPr lang="es-UY" dirty="0" smtClean="0"/>
              <a:t> Realizar el seguimiento de las medidas ya existentes  tratando de difundir al máximo los programas de desarrollo y monitoreando que la normativa relativa al tema sea efectivamente puesta en práctica. Se observo que  en varios países se cuenta con abundante normativa  aprobada y que la misma aun no se ha llevado a la práctica. </a:t>
            </a:r>
          </a:p>
          <a:p>
            <a:pPr fontAlgn="auto">
              <a:spcBef>
                <a:spcPts val="0"/>
              </a:spcBef>
              <a:spcAft>
                <a:spcPts val="0"/>
              </a:spcAft>
              <a:buFont typeface="Arial" pitchFamily="34" charset="0"/>
              <a:buChar char="•"/>
              <a:defRPr/>
            </a:pPr>
            <a:endParaRPr lang="es-UY" dirty="0" smtClean="0"/>
          </a:p>
          <a:p>
            <a:pPr fontAlgn="auto">
              <a:spcBef>
                <a:spcPts val="0"/>
              </a:spcBef>
              <a:spcAft>
                <a:spcPts val="0"/>
              </a:spcAft>
              <a:buFont typeface="Arial" pitchFamily="34" charset="0"/>
              <a:buChar char="•"/>
              <a:defRPr/>
            </a:pPr>
            <a:r>
              <a:rPr lang="es-UY" dirty="0" smtClean="0"/>
              <a:t>Incorporar aquellas herramientas que aún no se han adoptado y que sean exitosas en otros países de la región, adaptándolas a la realidad de cada uno.  Hay políticas concretas para fomentar sectores productivos estratégicos para el desarrollo económico y social como lo son Reserva de Mercado y Desarrollo de Proveedores.  Estas herramientas son mas focalizadas que la preferencia plana de precio presente en la mayoría de los países, ya que permiten a través de las compras públicas dirigir los esfuerzos a sectores específicos en el momento que sea más conveniente, pudiendo además fijar un plazo de vigencia del mismo.</a:t>
            </a:r>
          </a:p>
          <a:p>
            <a:pPr fontAlgn="auto">
              <a:spcBef>
                <a:spcPts val="0"/>
              </a:spcBef>
              <a:spcAft>
                <a:spcPts val="0"/>
              </a:spcAft>
              <a:buFont typeface="Arial" pitchFamily="34" charset="0"/>
              <a:buChar char="•"/>
              <a:defRPr/>
            </a:pPr>
            <a:endParaRPr lang="es-UY" dirty="0" smtClean="0"/>
          </a:p>
          <a:p>
            <a:pPr fontAlgn="auto">
              <a:spcBef>
                <a:spcPts val="0"/>
              </a:spcBef>
              <a:spcAft>
                <a:spcPts val="0"/>
              </a:spcAft>
              <a:buFont typeface="Arial" pitchFamily="34" charset="0"/>
              <a:buNone/>
              <a:defRPr/>
            </a:pPr>
            <a:endParaRPr lang="es-UY" dirty="0" smtClean="0"/>
          </a:p>
          <a:p>
            <a:pPr fontAlgn="auto">
              <a:spcBef>
                <a:spcPts val="0"/>
              </a:spcBef>
              <a:spcAft>
                <a:spcPts val="0"/>
              </a:spcAft>
              <a:buFont typeface="Arial" pitchFamily="34" charset="0"/>
              <a:buChar char="•"/>
              <a:defRPr/>
            </a:pPr>
            <a:r>
              <a:rPr lang="es-UY" dirty="0" smtClean="0"/>
              <a:t>  Esta valiosa herramienta además de fomentar la eficiencia y la transparencia, es un potente canal de comunicación que permite al proveedor, interactuar en la gestión de la compra ingresando en línea sus ofertas,  realizar el seguimiento del proceso, pudiendo consultar el cuadro comparativo de ofertas, órdenes de compra y otros datos de su interés. </a:t>
            </a:r>
          </a:p>
          <a:p>
            <a:pPr fontAlgn="auto">
              <a:spcBef>
                <a:spcPts val="0"/>
              </a:spcBef>
              <a:spcAft>
                <a:spcPts val="0"/>
              </a:spcAft>
              <a:defRPr/>
            </a:pPr>
            <a:r>
              <a:rPr lang="es-UY" dirty="0" smtClean="0"/>
              <a:t>Cabe destacar como una muy buena práctica la utilización de catálogos, esta metodología permite estandarizar la información de los llamados que se publican, dando certeza a los proveedores en cuanto a las características de los bienes, servicios u obras a contratar. </a:t>
            </a:r>
          </a:p>
          <a:p>
            <a:pPr fontAlgn="auto">
              <a:spcBef>
                <a:spcPts val="0"/>
              </a:spcBef>
              <a:spcAft>
                <a:spcPts val="0"/>
              </a:spcAft>
              <a:buFont typeface="Arial" pitchFamily="34" charset="0"/>
              <a:buNone/>
              <a:defRPr/>
            </a:pPr>
            <a:endParaRPr lang="es-UY" dirty="0" smtClean="0"/>
          </a:p>
          <a:p>
            <a:pPr fontAlgn="auto">
              <a:spcBef>
                <a:spcPts val="0"/>
              </a:spcBef>
              <a:spcAft>
                <a:spcPts val="0"/>
              </a:spcAft>
              <a:buFont typeface="Arial" pitchFamily="34" charset="0"/>
              <a:buChar char="•"/>
              <a:defRPr/>
            </a:pPr>
            <a:r>
              <a:rPr lang="es-UY" dirty="0" smtClean="0"/>
              <a:t>  Implementar un formato de exposición que sea común para la región, la misma permitirá compartir y comparar los avances obtenidos.</a:t>
            </a:r>
          </a:p>
          <a:p>
            <a:pPr fontAlgn="auto">
              <a:spcBef>
                <a:spcPts val="0"/>
              </a:spcBef>
              <a:spcAft>
                <a:spcPts val="0"/>
              </a:spcAft>
              <a:buFont typeface="Arial" pitchFamily="34" charset="0"/>
              <a:buNone/>
              <a:defRPr/>
            </a:pPr>
            <a:r>
              <a:rPr lang="es-UY" dirty="0" smtClean="0"/>
              <a:t>Esto podría pensarse como un observatorio de la evolución de las MIPYME en los países.</a:t>
            </a:r>
          </a:p>
          <a:p>
            <a:pPr fontAlgn="auto">
              <a:spcBef>
                <a:spcPts val="0"/>
              </a:spcBef>
              <a:spcAft>
                <a:spcPts val="0"/>
              </a:spcAft>
              <a:buFont typeface="Arial" pitchFamily="34" charset="0"/>
              <a:buNone/>
              <a:defRPr/>
            </a:pPr>
            <a:r>
              <a:rPr lang="es-UY" dirty="0" smtClean="0"/>
              <a:t>Estandarizar indicadores para la región de forma de hacer comparables los datos y permitir un seguimiento de los procesos, </a:t>
            </a:r>
          </a:p>
          <a:p>
            <a:pPr lvl="1" fontAlgn="auto">
              <a:spcBef>
                <a:spcPts val="0"/>
              </a:spcBef>
              <a:spcAft>
                <a:spcPts val="0"/>
              </a:spcAft>
              <a:buFont typeface="Arial" pitchFamily="34" charset="0"/>
              <a:buChar char="•"/>
              <a:defRPr/>
            </a:pPr>
            <a:r>
              <a:rPr lang="es-UY" b="1" dirty="0" smtClean="0"/>
              <a:t>Porcentaje de participación de Mipymes en compras estatales.</a:t>
            </a:r>
            <a:endParaRPr lang="es-UY" dirty="0" smtClean="0"/>
          </a:p>
          <a:p>
            <a:pPr lvl="1" fontAlgn="auto">
              <a:spcBef>
                <a:spcPts val="0"/>
              </a:spcBef>
              <a:spcAft>
                <a:spcPts val="0"/>
              </a:spcAft>
              <a:buFont typeface="Arial" pitchFamily="34" charset="0"/>
              <a:buChar char="•"/>
              <a:defRPr/>
            </a:pPr>
            <a:r>
              <a:rPr lang="es-UY" b="1" dirty="0" smtClean="0"/>
              <a:t>Evolución de la participación de las Mipymes en las compras públicas.</a:t>
            </a:r>
            <a:endParaRPr lang="es-UY" dirty="0" smtClean="0"/>
          </a:p>
          <a:p>
            <a:pPr lvl="1" fontAlgn="auto">
              <a:spcBef>
                <a:spcPts val="0"/>
              </a:spcBef>
              <a:spcAft>
                <a:spcPts val="0"/>
              </a:spcAft>
              <a:buFont typeface="Arial" pitchFamily="34" charset="0"/>
              <a:buChar char="•"/>
              <a:defRPr/>
            </a:pPr>
            <a:r>
              <a:rPr lang="es-UY" b="1" dirty="0" smtClean="0"/>
              <a:t>Participación de los regímenes de preferencia en el total de compras.</a:t>
            </a:r>
            <a:endParaRPr lang="es-UY" dirty="0" smtClean="0"/>
          </a:p>
          <a:p>
            <a:pPr fontAlgn="auto">
              <a:spcBef>
                <a:spcPts val="0"/>
              </a:spcBef>
              <a:spcAft>
                <a:spcPts val="0"/>
              </a:spcAft>
              <a:buFont typeface="Arial" pitchFamily="34" charset="0"/>
              <a:buChar char="•"/>
              <a:defRPr/>
            </a:pPr>
            <a:endParaRPr lang="es-UY" dirty="0" smtClean="0"/>
          </a:p>
          <a:p>
            <a:pPr fontAlgn="auto">
              <a:spcBef>
                <a:spcPts val="0"/>
              </a:spcBef>
              <a:spcAft>
                <a:spcPts val="0"/>
              </a:spcAft>
              <a:buFont typeface="Arial" pitchFamily="34" charset="0"/>
              <a:buChar char="•"/>
              <a:defRPr/>
            </a:pPr>
            <a:endParaRPr lang="es-UY" dirty="0" smtClean="0"/>
          </a:p>
        </p:txBody>
      </p:sp>
      <p:sp>
        <p:nvSpPr>
          <p:cNvPr id="3993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D67EE3-1D62-4E12-BE44-F5EE2C6CEDF1}" type="slidenum">
              <a:rPr lang="es-UY"/>
              <a:pPr fontAlgn="base">
                <a:spcBef>
                  <a:spcPct val="0"/>
                </a:spcBef>
                <a:spcAft>
                  <a:spcPct val="0"/>
                </a:spcAft>
              </a:pPr>
              <a:t>13</a:t>
            </a:fld>
            <a:endParaRPr lang="es-UY"/>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p:cNvSpPr>
          <p:nvPr>
            <p:ph type="sldImg"/>
          </p:nvPr>
        </p:nvSpPr>
        <p:spPr bwMode="auto">
          <a:noFill/>
          <a:ln>
            <a:solidFill>
              <a:srgbClr val="000000"/>
            </a:solidFill>
            <a:miter lim="800000"/>
            <a:headEnd/>
            <a:tailEnd/>
          </a:ln>
        </p:spPr>
      </p:sp>
      <p:sp>
        <p:nvSpPr>
          <p:cNvPr id="4198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E2F858-7D44-413E-8980-3A6C3964D7CB}" type="slidenum">
              <a:rPr lang="es-UY"/>
              <a:pPr fontAlgn="base">
                <a:spcBef>
                  <a:spcPct val="0"/>
                </a:spcBef>
                <a:spcAft>
                  <a:spcPct val="0"/>
                </a:spcAft>
              </a:pPr>
              <a:t>14</a:t>
            </a:fld>
            <a:endParaRPr lang="es-U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lnSpcReduction="10000"/>
          </a:bodyPr>
          <a:lstStyle/>
          <a:p>
            <a:pPr fontAlgn="auto">
              <a:spcBef>
                <a:spcPts val="0"/>
              </a:spcBef>
              <a:spcAft>
                <a:spcPts val="0"/>
              </a:spcAft>
              <a:buFont typeface="Arial" pitchFamily="34" charset="0"/>
              <a:buNone/>
              <a:defRPr/>
            </a:pPr>
            <a:r>
              <a:rPr lang="es-UY" dirty="0" smtClean="0"/>
              <a:t>Fortalecimiento de Sistemas de Contratación Pública a través de TIC y la Participación de MIPYMES” (ICT4GP)</a:t>
            </a:r>
          </a:p>
          <a:p>
            <a:pPr fontAlgn="auto">
              <a:spcBef>
                <a:spcPts val="0"/>
              </a:spcBef>
              <a:spcAft>
                <a:spcPts val="0"/>
              </a:spcAft>
              <a:buFont typeface="Arial" pitchFamily="34" charset="0"/>
              <a:buNone/>
              <a:defRPr/>
            </a:pPr>
            <a:endParaRPr lang="es-UY" dirty="0" smtClean="0"/>
          </a:p>
          <a:p>
            <a:pPr fontAlgn="auto">
              <a:spcBef>
                <a:spcPts val="0"/>
              </a:spcBef>
              <a:spcAft>
                <a:spcPts val="0"/>
              </a:spcAft>
              <a:buFont typeface="Arial" pitchFamily="34" charset="0"/>
              <a:buNone/>
              <a:defRPr/>
            </a:pPr>
            <a:r>
              <a:rPr lang="es-UY" sz="1400" dirty="0" smtClean="0">
                <a:latin typeface="Lucida Sans" pitchFamily="34" charset="0"/>
                <a:cs typeface="Arial" pitchFamily="34" charset="0"/>
              </a:rPr>
              <a:t>A principios de 2009 se consulto a los integrantes de la RICG sobre áreas prioritarias en los sistemas de compras gubernamentales, se definió que los primeros Grupos temáticos  </a:t>
            </a:r>
            <a:r>
              <a:rPr lang="es-UY" sz="1400" dirty="0" err="1" smtClean="0">
                <a:latin typeface="Lucida Sans" pitchFamily="34" charset="0"/>
                <a:cs typeface="Arial" pitchFamily="34" charset="0"/>
              </a:rPr>
              <a:t>TTGs</a:t>
            </a:r>
            <a:r>
              <a:rPr lang="es-UY" sz="1400" dirty="0" smtClean="0">
                <a:latin typeface="Lucida Sans" pitchFamily="34" charset="0"/>
                <a:cs typeface="Arial" pitchFamily="34" charset="0"/>
              </a:rPr>
              <a:t> que se conformarían serían sobre los temas vinculados con el acceso de las MIPYMEs a las compras gubernamentales.</a:t>
            </a:r>
          </a:p>
          <a:p>
            <a:pPr fontAlgn="auto">
              <a:spcBef>
                <a:spcPts val="0"/>
              </a:spcBef>
              <a:spcAft>
                <a:spcPts val="0"/>
              </a:spcAft>
              <a:buFont typeface="Arial" pitchFamily="34" charset="0"/>
              <a:buNone/>
              <a:defRPr/>
            </a:pPr>
            <a:endParaRPr lang="es-UY" dirty="0" smtClean="0">
              <a:latin typeface="Lucida Sans" pitchFamily="34" charset="0"/>
              <a:cs typeface="Arial" pitchFamily="34" charset="0"/>
            </a:endParaRPr>
          </a:p>
          <a:p>
            <a:pPr fontAlgn="auto">
              <a:spcBef>
                <a:spcPts val="0"/>
              </a:spcBef>
              <a:spcAft>
                <a:spcPts val="0"/>
              </a:spcAft>
              <a:buFont typeface="Arial" pitchFamily="34" charset="0"/>
              <a:buNone/>
              <a:defRPr/>
            </a:pPr>
            <a:r>
              <a:rPr lang="es-UY" dirty="0" smtClean="0"/>
              <a:t>El TTG 1 se encuentra conformado por representantes de los siguientes países: Brasil, Chile, Costa Rica, Ecuador, México, Nicaragua, Paraguay, Perú y Uruguay. </a:t>
            </a:r>
          </a:p>
          <a:p>
            <a:pPr fontAlgn="auto">
              <a:spcBef>
                <a:spcPts val="0"/>
              </a:spcBef>
              <a:spcAft>
                <a:spcPts val="0"/>
              </a:spcAft>
              <a:buFont typeface="Arial" pitchFamily="34" charset="0"/>
              <a:buNone/>
              <a:defRPr/>
            </a:pPr>
            <a:endParaRPr lang="es-UY" dirty="0" smtClean="0"/>
          </a:p>
          <a:p>
            <a:pPr fontAlgn="auto">
              <a:spcBef>
                <a:spcPts val="0"/>
              </a:spcBef>
              <a:spcAft>
                <a:spcPts val="0"/>
              </a:spcAft>
              <a:buFont typeface="Arial" pitchFamily="34" charset="0"/>
              <a:buChar char="•"/>
              <a:defRPr/>
            </a:pPr>
            <a:r>
              <a:rPr lang="es-UY" dirty="0" smtClean="0"/>
              <a:t>   Junto con el grupo de trabajo, se analizaron las normativas de cada país para las compras publicas y los mecanismos aplicados en las mismas para el desarrollo de las pymes.</a:t>
            </a:r>
          </a:p>
          <a:p>
            <a:pPr fontAlgn="auto">
              <a:spcBef>
                <a:spcPts val="0"/>
              </a:spcBef>
              <a:spcAft>
                <a:spcPts val="0"/>
              </a:spcAft>
              <a:buFont typeface="Arial" pitchFamily="34" charset="0"/>
              <a:buChar char="•"/>
              <a:defRPr/>
            </a:pPr>
            <a:endParaRPr lang="es-UY" dirty="0" smtClean="0"/>
          </a:p>
          <a:p>
            <a:pPr fontAlgn="auto">
              <a:spcBef>
                <a:spcPts val="0"/>
              </a:spcBef>
              <a:spcAft>
                <a:spcPts val="0"/>
              </a:spcAft>
              <a:buFont typeface="Arial" pitchFamily="34" charset="0"/>
              <a:buChar char="•"/>
              <a:defRPr/>
            </a:pPr>
            <a:r>
              <a:rPr lang="es-UY" dirty="0" smtClean="0"/>
              <a:t>  Como resultado se evaluó la situación actual, buenas practicas aplicadas, trazando un mapa de la realidad regional que tienen las MIPYMEs para el acceso a las compras gubernamentales</a:t>
            </a:r>
          </a:p>
          <a:p>
            <a:pPr fontAlgn="auto">
              <a:spcBef>
                <a:spcPts val="0"/>
              </a:spcBef>
              <a:spcAft>
                <a:spcPts val="0"/>
              </a:spcAft>
              <a:buFont typeface="Arial" pitchFamily="34" charset="0"/>
              <a:buChar char="•"/>
              <a:defRPr/>
            </a:pPr>
            <a:endParaRPr lang="es-UY" dirty="0" smtClean="0"/>
          </a:p>
          <a:p>
            <a:pPr fontAlgn="auto">
              <a:spcBef>
                <a:spcPts val="0"/>
              </a:spcBef>
              <a:spcAft>
                <a:spcPts val="0"/>
              </a:spcAft>
              <a:buFont typeface="Arial" pitchFamily="34" charset="0"/>
              <a:buChar char="•"/>
              <a:defRPr/>
            </a:pPr>
            <a:r>
              <a:rPr lang="es-UY" dirty="0" smtClean="0"/>
              <a:t>  se analizaron las fortalezas y debilidades de las herramientas o practicas actualmente en uso y las lecciones aprendidas</a:t>
            </a:r>
          </a:p>
          <a:p>
            <a:pPr fontAlgn="auto">
              <a:spcBef>
                <a:spcPts val="0"/>
              </a:spcBef>
              <a:spcAft>
                <a:spcPts val="0"/>
              </a:spcAft>
              <a:buFont typeface="Arial" pitchFamily="34" charset="0"/>
              <a:buChar char="•"/>
              <a:defRPr/>
            </a:pPr>
            <a:endParaRPr lang="es-UY" dirty="0" smtClean="0"/>
          </a:p>
          <a:p>
            <a:pPr fontAlgn="auto">
              <a:spcBef>
                <a:spcPts val="0"/>
              </a:spcBef>
              <a:spcAft>
                <a:spcPts val="0"/>
              </a:spcAft>
              <a:buFont typeface="Arial" pitchFamily="34" charset="0"/>
              <a:buChar char="•"/>
              <a:defRPr/>
            </a:pPr>
            <a:r>
              <a:rPr lang="es-UY" dirty="0" smtClean="0"/>
              <a:t>  se incluyeron recomendaciones referidas a aspectos institucionales como de procedimiento para la aplicación en cada país según su situación.</a:t>
            </a:r>
          </a:p>
          <a:p>
            <a:pPr fontAlgn="auto">
              <a:spcBef>
                <a:spcPts val="0"/>
              </a:spcBef>
              <a:spcAft>
                <a:spcPts val="0"/>
              </a:spcAft>
              <a:buFont typeface="Arial" pitchFamily="34" charset="0"/>
              <a:buChar char="•"/>
              <a:defRPr/>
            </a:pPr>
            <a:endParaRPr lang="es-UY" dirty="0"/>
          </a:p>
        </p:txBody>
      </p:sp>
      <p:sp>
        <p:nvSpPr>
          <p:cNvPr id="1741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8BA390-6CB3-4684-96D8-667A9666606A}" type="slidenum">
              <a:rPr lang="es-UY"/>
              <a:pPr fontAlgn="base">
                <a:spcBef>
                  <a:spcPct val="0"/>
                </a:spcBef>
                <a:spcAft>
                  <a:spcPct val="0"/>
                </a:spcAft>
              </a:pPr>
              <a:t>2</a:t>
            </a:fld>
            <a:endParaRPr lang="es-U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fontAlgn="auto">
              <a:spcBef>
                <a:spcPts val="0"/>
              </a:spcBef>
              <a:spcAft>
                <a:spcPts val="0"/>
              </a:spcAft>
              <a:buFont typeface="Arial" pitchFamily="34" charset="0"/>
              <a:buChar char="•"/>
              <a:defRPr/>
            </a:pPr>
            <a:r>
              <a:rPr lang="es-UY" dirty="0" smtClean="0"/>
              <a:t> </a:t>
            </a:r>
            <a:r>
              <a:rPr lang="es-UY" sz="1100" dirty="0" smtClean="0"/>
              <a:t>identificar elementos de comparación en cada país: personal ocupado, facturación u otros</a:t>
            </a:r>
          </a:p>
          <a:p>
            <a:pPr fontAlgn="auto">
              <a:spcBef>
                <a:spcPts val="0"/>
              </a:spcBef>
              <a:spcAft>
                <a:spcPts val="0"/>
              </a:spcAft>
              <a:buFont typeface="Arial" pitchFamily="34" charset="0"/>
              <a:buChar char="•"/>
              <a:defRPr/>
            </a:pPr>
            <a:r>
              <a:rPr lang="es-UY" sz="1100" dirty="0" smtClean="0"/>
              <a:t> Conocer la inserción de este sector en la economía y su capacidad de crecimiento, %PBI, personal ocupado, </a:t>
            </a:r>
            <a:r>
              <a:rPr lang="es-UY" sz="1100" dirty="0" err="1" smtClean="0"/>
              <a:t>integracion</a:t>
            </a:r>
            <a:r>
              <a:rPr lang="es-UY" sz="1100" dirty="0" smtClean="0"/>
              <a:t> de </a:t>
            </a:r>
            <a:r>
              <a:rPr lang="es-UY" sz="1100" dirty="0" err="1" smtClean="0"/>
              <a:t>tecnologia</a:t>
            </a:r>
            <a:endParaRPr lang="es-UY" sz="1100" dirty="0" smtClean="0"/>
          </a:p>
          <a:p>
            <a:pPr fontAlgn="auto">
              <a:spcBef>
                <a:spcPts val="0"/>
              </a:spcBef>
              <a:spcAft>
                <a:spcPts val="0"/>
              </a:spcAft>
              <a:buFont typeface="Arial" pitchFamily="34" charset="0"/>
              <a:buChar char="•"/>
              <a:defRPr/>
            </a:pPr>
            <a:r>
              <a:rPr lang="es-UY" sz="1100" dirty="0" smtClean="0"/>
              <a:t> Detectar participación e incidencia dentro de este mercado, desarrollo e instituciones de apoyo.</a:t>
            </a:r>
          </a:p>
          <a:p>
            <a:pPr fontAlgn="auto">
              <a:spcBef>
                <a:spcPts val="0"/>
              </a:spcBef>
              <a:spcAft>
                <a:spcPts val="0"/>
              </a:spcAft>
              <a:buFont typeface="Arial" pitchFamily="34" charset="0"/>
              <a:buChar char="•"/>
              <a:defRPr/>
            </a:pPr>
            <a:r>
              <a:rPr lang="es-UY" sz="1100" dirty="0" smtClean="0"/>
              <a:t> Institucionalidad:  investigar la existencia y alcance de organismos reguladores de políticas de compras publicas y la inclusión de las MIPYMEs dentro de su cometido.</a:t>
            </a:r>
          </a:p>
          <a:p>
            <a:pPr fontAlgn="auto">
              <a:lnSpc>
                <a:spcPct val="150000"/>
              </a:lnSpc>
              <a:spcBef>
                <a:spcPts val="0"/>
              </a:spcBef>
              <a:spcAft>
                <a:spcPts val="0"/>
              </a:spcAft>
              <a:buFont typeface="Arial" pitchFamily="34" charset="0"/>
              <a:buChar char="•"/>
              <a:defRPr/>
            </a:pPr>
            <a:r>
              <a:rPr lang="es-UY" sz="1100" dirty="0" smtClean="0"/>
              <a:t>  Estudiar la normativa actual en cuanto a las compras en general y a las pymes en particular  identificando mecanismos de preferencia como desarrollo de proveedores, reserva de mercado, preferencia en el precio, umbrales y otras herramientas. </a:t>
            </a:r>
          </a:p>
          <a:p>
            <a:pPr fontAlgn="auto">
              <a:lnSpc>
                <a:spcPct val="150000"/>
              </a:lnSpc>
              <a:spcBef>
                <a:spcPts val="0"/>
              </a:spcBef>
              <a:spcAft>
                <a:spcPts val="0"/>
              </a:spcAft>
              <a:buFont typeface="Arial" pitchFamily="34" charset="0"/>
              <a:buChar char="•"/>
              <a:defRPr/>
            </a:pPr>
            <a:r>
              <a:rPr lang="es-UY" sz="1100" dirty="0" smtClean="0"/>
              <a:t>  Vigencia de los mecanismo existentes y medición de resultados. si se cuenta con indicadores para evaluar el impacto de las medidas implantadas.     Lecciones aprendidas y mejoras practicas resultantes.</a:t>
            </a:r>
          </a:p>
          <a:p>
            <a:pPr fontAlgn="auto">
              <a:lnSpc>
                <a:spcPct val="150000"/>
              </a:lnSpc>
              <a:spcBef>
                <a:spcPts val="0"/>
              </a:spcBef>
              <a:spcAft>
                <a:spcPts val="0"/>
              </a:spcAft>
              <a:buFont typeface="Arial" pitchFamily="34" charset="0"/>
              <a:buNone/>
              <a:defRPr/>
            </a:pPr>
            <a:r>
              <a:rPr lang="es-UY" sz="1100" dirty="0" smtClean="0"/>
              <a:t>Analizar los planes o mecanismos que se estén implementando o desarrollando en cada país</a:t>
            </a:r>
          </a:p>
          <a:p>
            <a:pPr fontAlgn="auto">
              <a:lnSpc>
                <a:spcPct val="150000"/>
              </a:lnSpc>
              <a:spcBef>
                <a:spcPts val="0"/>
              </a:spcBef>
              <a:spcAft>
                <a:spcPts val="0"/>
              </a:spcAft>
              <a:buFont typeface="Arial" pitchFamily="34" charset="0"/>
              <a:buNone/>
              <a:defRPr/>
            </a:pPr>
            <a:r>
              <a:rPr lang="es-UY" sz="1100" dirty="0" smtClean="0"/>
              <a:t>Comparar las experiencias y detectar la aplicabilidad de las mejores practicas.</a:t>
            </a:r>
          </a:p>
          <a:p>
            <a:pPr fontAlgn="auto">
              <a:lnSpc>
                <a:spcPct val="150000"/>
              </a:lnSpc>
              <a:spcBef>
                <a:spcPts val="0"/>
              </a:spcBef>
              <a:spcAft>
                <a:spcPts val="0"/>
              </a:spcAft>
              <a:buFont typeface="Arial" pitchFamily="34" charset="0"/>
              <a:buChar char="•"/>
              <a:defRPr/>
            </a:pPr>
            <a:endParaRPr lang="es-UY" sz="1100" dirty="0" smtClean="0"/>
          </a:p>
          <a:p>
            <a:pPr fontAlgn="auto">
              <a:lnSpc>
                <a:spcPct val="150000"/>
              </a:lnSpc>
              <a:spcBef>
                <a:spcPts val="0"/>
              </a:spcBef>
              <a:spcAft>
                <a:spcPts val="0"/>
              </a:spcAft>
              <a:buFont typeface="Arial" pitchFamily="34" charset="0"/>
              <a:buChar char="•"/>
              <a:defRPr/>
            </a:pPr>
            <a:r>
              <a:rPr lang="es-UY" sz="1100" strike="sngStrike" dirty="0" smtClean="0"/>
              <a:t>Tic. </a:t>
            </a:r>
            <a:r>
              <a:rPr lang="es-UY" sz="1100" dirty="0" smtClean="0"/>
              <a:t>Informar sobre el grado de avance de incorporación de herramientas tic en las compras publicas y su impacto en la inserción de las MIPYMEs  en este mercado.</a:t>
            </a:r>
          </a:p>
          <a:p>
            <a:pPr fontAlgn="auto">
              <a:lnSpc>
                <a:spcPct val="150000"/>
              </a:lnSpc>
              <a:spcBef>
                <a:spcPts val="0"/>
              </a:spcBef>
              <a:spcAft>
                <a:spcPts val="0"/>
              </a:spcAft>
              <a:buFont typeface="Arial" pitchFamily="34" charset="0"/>
              <a:buChar char="•"/>
              <a:defRPr/>
            </a:pPr>
            <a:endParaRPr lang="es-UY" sz="1100" dirty="0" smtClean="0"/>
          </a:p>
          <a:p>
            <a:pPr fontAlgn="auto">
              <a:lnSpc>
                <a:spcPct val="150000"/>
              </a:lnSpc>
              <a:spcBef>
                <a:spcPts val="0"/>
              </a:spcBef>
              <a:spcAft>
                <a:spcPts val="0"/>
              </a:spcAft>
              <a:buFont typeface="Arial" pitchFamily="34" charset="0"/>
              <a:buChar char="•"/>
              <a:defRPr/>
            </a:pPr>
            <a:r>
              <a:rPr lang="es-UY" sz="1100" dirty="0" smtClean="0"/>
              <a:t>  Relevamiento de planes de capacitación existentes sobre mejora de acceso a las oportunidades, identificando que organismo brinda capacitación, a que nivel: gerencial, operativo u otros,  frecuencias previstas: continua o puntual</a:t>
            </a:r>
          </a:p>
          <a:p>
            <a:pPr fontAlgn="auto">
              <a:lnSpc>
                <a:spcPct val="150000"/>
              </a:lnSpc>
              <a:spcBef>
                <a:spcPts val="0"/>
              </a:spcBef>
              <a:spcAft>
                <a:spcPts val="0"/>
              </a:spcAft>
              <a:buFont typeface="Arial" pitchFamily="34" charset="0"/>
              <a:buChar char="•"/>
              <a:defRPr/>
            </a:pPr>
            <a:endParaRPr lang="es-UY" sz="1100" dirty="0" smtClean="0"/>
          </a:p>
          <a:p>
            <a:pPr fontAlgn="auto">
              <a:lnSpc>
                <a:spcPct val="150000"/>
              </a:lnSpc>
              <a:spcBef>
                <a:spcPts val="0"/>
              </a:spcBef>
              <a:spcAft>
                <a:spcPts val="0"/>
              </a:spcAft>
              <a:buFont typeface="Arial" pitchFamily="34" charset="0"/>
              <a:buChar char="•"/>
              <a:defRPr/>
            </a:pPr>
            <a:r>
              <a:rPr lang="es-UY" sz="1100" dirty="0" smtClean="0"/>
              <a:t> Analizar los acuerdos comerciales vigentes y en cada caso que régimen se estableció para las MIPYMEs, impacto de los acuerdos en los volúmenes de negocio. </a:t>
            </a:r>
          </a:p>
          <a:p>
            <a:pPr fontAlgn="auto">
              <a:spcBef>
                <a:spcPts val="0"/>
              </a:spcBef>
              <a:spcAft>
                <a:spcPts val="0"/>
              </a:spcAft>
              <a:buFont typeface="Arial" pitchFamily="34" charset="0"/>
              <a:buChar char="•"/>
              <a:defRPr/>
            </a:pPr>
            <a:endParaRPr lang="es-UY" sz="1100" dirty="0"/>
          </a:p>
        </p:txBody>
      </p:sp>
      <p:sp>
        <p:nvSpPr>
          <p:cNvPr id="1945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BF9B86-0995-46B5-A9C0-6123DE80B9D0}" type="slidenum">
              <a:rPr lang="es-UY"/>
              <a:pPr fontAlgn="base">
                <a:spcBef>
                  <a:spcPct val="0"/>
                </a:spcBef>
                <a:spcAft>
                  <a:spcPct val="0"/>
                </a:spcAft>
              </a:pPr>
              <a:t>3</a:t>
            </a:fld>
            <a:endParaRPr lang="es-U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92500" lnSpcReduction="20000"/>
          </a:bodyPr>
          <a:lstStyle/>
          <a:p>
            <a:pPr fontAlgn="auto">
              <a:spcBef>
                <a:spcPts val="0"/>
              </a:spcBef>
              <a:spcAft>
                <a:spcPts val="0"/>
              </a:spcAft>
              <a:defRPr/>
            </a:pPr>
            <a:r>
              <a:rPr lang="es-UY" dirty="0" smtClean="0"/>
              <a:t>Hay una  evidente  preocupación de los gobiernos por apoyar, desarrollar y fomentar la participación del sector en la economía nacional y eso se refleja en la promulgación de diversas leyes y decretos creando distintos organismos destinados a esa temática.</a:t>
            </a:r>
          </a:p>
          <a:p>
            <a:pPr fontAlgn="auto">
              <a:spcBef>
                <a:spcPts val="0"/>
              </a:spcBef>
              <a:spcAft>
                <a:spcPts val="0"/>
              </a:spcAft>
              <a:defRPr/>
            </a:pPr>
            <a:endParaRPr lang="es-UY" dirty="0" smtClean="0"/>
          </a:p>
          <a:p>
            <a:pPr fontAlgn="auto">
              <a:spcBef>
                <a:spcPts val="0"/>
              </a:spcBef>
              <a:spcAft>
                <a:spcPts val="0"/>
              </a:spcAft>
              <a:defRPr/>
            </a:pPr>
            <a:r>
              <a:rPr lang="es-UY" dirty="0" smtClean="0"/>
              <a:t>Consultados los Institutos de Estadística de varios países de la región, pudimos comprobar que las MIPYMEs constituyen el aproximadamente el 95% del total de unidades económicas, representando  alrededor del 50% del PIB y contribuyen a generar más del 60% del personal ocupado. Con esta participación en la economía  se torna fundamental fortalecer a las MIPYMEs como parte de la estrategia para aumentar los niveles de productividad y la generación de empleo.</a:t>
            </a:r>
          </a:p>
          <a:p>
            <a:pPr fontAlgn="auto">
              <a:spcBef>
                <a:spcPts val="0"/>
              </a:spcBef>
              <a:spcAft>
                <a:spcPts val="0"/>
              </a:spcAft>
              <a:defRPr/>
            </a:pPr>
            <a:endParaRPr lang="es-UY" dirty="0" smtClean="0"/>
          </a:p>
          <a:p>
            <a:pPr fontAlgn="auto">
              <a:spcBef>
                <a:spcPts val="0"/>
              </a:spcBef>
              <a:spcAft>
                <a:spcPts val="0"/>
              </a:spcAft>
              <a:defRPr/>
            </a:pPr>
            <a:r>
              <a:rPr lang="es-UY" dirty="0" smtClean="0"/>
              <a:t>Encontramos la utilización de las compras públicas como instrumento importante de inclusión y desarrollo de las MIPYME es una herramienta adoptada por la mayoría de los países del grupo.</a:t>
            </a:r>
          </a:p>
          <a:p>
            <a:pPr fontAlgn="auto">
              <a:spcBef>
                <a:spcPts val="0"/>
              </a:spcBef>
              <a:spcAft>
                <a:spcPts val="0"/>
              </a:spcAft>
              <a:defRPr/>
            </a:pPr>
            <a:r>
              <a:rPr lang="es-UY" dirty="0" smtClean="0"/>
              <a:t>La promoción de las compras estatales a proveedores locales es aplicada como una herramienta estratégica que, como está comprobado, tiene asociados una serie de beneficios que  alcanza a la sociedad en su conjunto. </a:t>
            </a:r>
          </a:p>
          <a:p>
            <a:pPr fontAlgn="auto">
              <a:spcBef>
                <a:spcPts val="0"/>
              </a:spcBef>
              <a:spcAft>
                <a:spcPts val="0"/>
              </a:spcAft>
              <a:defRPr/>
            </a:pPr>
            <a:endParaRPr lang="es-UY" dirty="0" smtClean="0"/>
          </a:p>
          <a:p>
            <a:pPr fontAlgn="auto">
              <a:spcBef>
                <a:spcPts val="0"/>
              </a:spcBef>
              <a:spcAft>
                <a:spcPts val="0"/>
              </a:spcAft>
              <a:defRPr/>
            </a:pPr>
            <a:endParaRPr lang="es-UY" dirty="0" smtClean="0"/>
          </a:p>
          <a:p>
            <a:pPr fontAlgn="auto">
              <a:spcBef>
                <a:spcPts val="0"/>
              </a:spcBef>
              <a:spcAft>
                <a:spcPts val="0"/>
              </a:spcAft>
              <a:buFont typeface="Arial" pitchFamily="34" charset="0"/>
              <a:buChar char="•"/>
              <a:defRPr/>
            </a:pPr>
            <a:r>
              <a:rPr lang="es-UY" dirty="0" smtClean="0"/>
              <a:t>  La utilización de herramientas TIC en estos planes de desarrollo está incluida en mayor o menor medida. Esta presente generalmente a través de los portales de compras publicas y registros de proveedores.</a:t>
            </a:r>
          </a:p>
          <a:p>
            <a:pPr fontAlgn="auto">
              <a:spcBef>
                <a:spcPts val="0"/>
              </a:spcBef>
              <a:spcAft>
                <a:spcPts val="0"/>
              </a:spcAft>
              <a:defRPr/>
            </a:pPr>
            <a:endParaRPr lang="es-UY" dirty="0" smtClean="0"/>
          </a:p>
          <a:p>
            <a:pPr fontAlgn="auto">
              <a:spcBef>
                <a:spcPts val="0"/>
              </a:spcBef>
              <a:spcAft>
                <a:spcPts val="0"/>
              </a:spcAft>
              <a:defRPr/>
            </a:pPr>
            <a:endParaRPr lang="es-UY" dirty="0" smtClean="0"/>
          </a:p>
          <a:p>
            <a:pPr fontAlgn="auto">
              <a:spcBef>
                <a:spcPts val="0"/>
              </a:spcBef>
              <a:spcAft>
                <a:spcPts val="0"/>
              </a:spcAft>
              <a:buFont typeface="Arial" pitchFamily="34" charset="0"/>
              <a:buChar char="•"/>
              <a:defRPr/>
            </a:pPr>
            <a:r>
              <a:rPr lang="es-UY" dirty="0" smtClean="0"/>
              <a:t> </a:t>
            </a:r>
            <a:r>
              <a:rPr lang="es-UY" strike="sngStrike" dirty="0" smtClean="0"/>
              <a:t>Capacitación</a:t>
            </a:r>
            <a:r>
              <a:rPr lang="es-UY" dirty="0" smtClean="0"/>
              <a:t>: En todos los países analizados se reconoce una importancia sustancial a la capacitación a proveedores, tanto en la normativa de compras públicas como en el uso de los sistemas informáticos. </a:t>
            </a:r>
          </a:p>
          <a:p>
            <a:pPr fontAlgn="auto">
              <a:spcBef>
                <a:spcPts val="0"/>
              </a:spcBef>
              <a:spcAft>
                <a:spcPts val="0"/>
              </a:spcAft>
              <a:buFont typeface="Arial" pitchFamily="34" charset="0"/>
              <a:buNone/>
              <a:defRPr/>
            </a:pPr>
            <a:r>
              <a:rPr lang="es-UY" dirty="0" smtClean="0"/>
              <a:t> la capacitación continua es valorada por su eficiente rol multiplicador de la información necesaria para lograr buenos resultados con las políticas que se pretende implantar.</a:t>
            </a:r>
          </a:p>
          <a:p>
            <a:pPr fontAlgn="auto">
              <a:spcBef>
                <a:spcPts val="0"/>
              </a:spcBef>
              <a:spcAft>
                <a:spcPts val="0"/>
              </a:spcAft>
              <a:defRPr/>
            </a:pPr>
            <a:endParaRPr lang="es-UY" dirty="0" smtClean="0"/>
          </a:p>
          <a:p>
            <a:pPr fontAlgn="auto">
              <a:spcBef>
                <a:spcPts val="0"/>
              </a:spcBef>
              <a:spcAft>
                <a:spcPts val="0"/>
              </a:spcAft>
              <a:defRPr/>
            </a:pPr>
            <a:endParaRPr lang="es-UY" dirty="0"/>
          </a:p>
        </p:txBody>
      </p:sp>
      <p:sp>
        <p:nvSpPr>
          <p:cNvPr id="2150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6F8077-DB04-4587-8635-CE0CE6350C50}" type="slidenum">
              <a:rPr lang="es-UY"/>
              <a:pPr fontAlgn="base">
                <a:spcBef>
                  <a:spcPct val="0"/>
                </a:spcBef>
                <a:spcAft>
                  <a:spcPct val="0"/>
                </a:spcAft>
              </a:pPr>
              <a:t>4</a:t>
            </a:fld>
            <a:endParaRPr lang="es-U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85000" lnSpcReduction="20000"/>
          </a:bodyPr>
          <a:lstStyle/>
          <a:p>
            <a:pPr fontAlgn="auto">
              <a:lnSpc>
                <a:spcPct val="150000"/>
              </a:lnSpc>
              <a:spcBef>
                <a:spcPts val="0"/>
              </a:spcBef>
              <a:spcAft>
                <a:spcPts val="0"/>
              </a:spcAft>
              <a:defRPr/>
            </a:pPr>
            <a:r>
              <a:rPr lang="es-UY" dirty="0"/>
              <a:t> </a:t>
            </a:r>
            <a:r>
              <a:rPr lang="es-UY" dirty="0" smtClean="0"/>
              <a:t>Podemos decir que no </a:t>
            </a:r>
            <a:r>
              <a:rPr lang="es-UY" dirty="0"/>
              <a:t>se encontró un criterio único para la clasificación de empresas. Los parámetros más comunes son personal ocupado, monto facturado y patrimonio. </a:t>
            </a:r>
          </a:p>
          <a:p>
            <a:pPr fontAlgn="auto">
              <a:lnSpc>
                <a:spcPct val="150000"/>
              </a:lnSpc>
              <a:spcBef>
                <a:spcPts val="0"/>
              </a:spcBef>
              <a:spcAft>
                <a:spcPts val="0"/>
              </a:spcAft>
              <a:defRPr/>
            </a:pPr>
            <a:endParaRPr lang="es-UY" dirty="0" smtClean="0"/>
          </a:p>
          <a:p>
            <a:pPr fontAlgn="auto">
              <a:lnSpc>
                <a:spcPct val="150000"/>
              </a:lnSpc>
              <a:spcBef>
                <a:spcPts val="0"/>
              </a:spcBef>
              <a:spcAft>
                <a:spcPts val="0"/>
              </a:spcAft>
              <a:defRPr/>
            </a:pPr>
            <a:r>
              <a:rPr lang="es-UY" dirty="0" smtClean="0"/>
              <a:t>En </a:t>
            </a:r>
            <a:r>
              <a:rPr lang="es-UY" dirty="0"/>
              <a:t>cuanto a los elementos tomados como indicadores de la condición de micro, pequeñas o medianas empresas, </a:t>
            </a:r>
            <a:r>
              <a:rPr lang="es-UY" dirty="0" smtClean="0"/>
              <a:t>consideramos que el </a:t>
            </a:r>
            <a:r>
              <a:rPr lang="es-UY" dirty="0"/>
              <a:t>más importante es el monto anual facturado, básicamente  porque está indicando una realidad de producción de cada empresa y ello no siempre tiene relación directa con la cantidad de personal ocupado ni el capital de la </a:t>
            </a:r>
            <a:r>
              <a:rPr lang="es-UY" dirty="0" smtClean="0"/>
              <a:t>empresa, depende del giro de la empresa.</a:t>
            </a:r>
          </a:p>
          <a:p>
            <a:pPr fontAlgn="auto">
              <a:lnSpc>
                <a:spcPct val="150000"/>
              </a:lnSpc>
              <a:spcBef>
                <a:spcPts val="0"/>
              </a:spcBef>
              <a:spcAft>
                <a:spcPts val="0"/>
              </a:spcAft>
              <a:defRPr/>
            </a:pPr>
            <a:endParaRPr lang="es-UY" dirty="0" smtClean="0"/>
          </a:p>
          <a:p>
            <a:pPr fontAlgn="auto">
              <a:lnSpc>
                <a:spcPct val="150000"/>
              </a:lnSpc>
              <a:spcBef>
                <a:spcPts val="0"/>
              </a:spcBef>
              <a:spcAft>
                <a:spcPts val="0"/>
              </a:spcAft>
              <a:defRPr/>
            </a:pPr>
            <a:r>
              <a:rPr lang="es-UY" dirty="0" smtClean="0"/>
              <a:t>En algunos países las formulas para determinar el tamaño de la empresa puede variar de acuerdo al sector productivo, es el caso de México y Costa Rica donde en una misma categoría pyme para el sector industrial se contempla el empleo de mayor numero en mano de obra ocupada que para una empresa del sector comercio, casi el doble.  Este concepto tiene como propósito reflejar en las preferencias las diferentes realidades de estos sectores productivos.</a:t>
            </a:r>
          </a:p>
          <a:p>
            <a:pPr fontAlgn="auto">
              <a:lnSpc>
                <a:spcPct val="150000"/>
              </a:lnSpc>
              <a:spcBef>
                <a:spcPts val="0"/>
              </a:spcBef>
              <a:spcAft>
                <a:spcPts val="0"/>
              </a:spcAft>
              <a:defRPr/>
            </a:pPr>
            <a:endParaRPr lang="es-UY" dirty="0" smtClean="0"/>
          </a:p>
          <a:p>
            <a:pPr fontAlgn="auto">
              <a:spcBef>
                <a:spcPts val="0"/>
              </a:spcBef>
              <a:spcAft>
                <a:spcPts val="0"/>
              </a:spcAft>
              <a:defRPr/>
            </a:pPr>
            <a:r>
              <a:rPr lang="es-UY" dirty="0" smtClean="0"/>
              <a:t>Para Paraguay se definen tres categorías, micro, pequeña y mediana empresa y se categorizan por medio de una fórmula en la que se aplican tres elementos:  </a:t>
            </a:r>
          </a:p>
          <a:p>
            <a:pPr fontAlgn="auto">
              <a:spcBef>
                <a:spcPts val="0"/>
              </a:spcBef>
              <a:spcAft>
                <a:spcPts val="0"/>
              </a:spcAft>
              <a:defRPr/>
            </a:pPr>
            <a:r>
              <a:rPr lang="es-UY" dirty="0" smtClean="0"/>
              <a:t>1-  Número de personas ocupadas</a:t>
            </a:r>
          </a:p>
          <a:p>
            <a:pPr fontAlgn="auto">
              <a:spcBef>
                <a:spcPts val="0"/>
              </a:spcBef>
              <a:spcAft>
                <a:spcPts val="0"/>
              </a:spcAft>
              <a:defRPr/>
            </a:pPr>
            <a:r>
              <a:rPr lang="es-UY" dirty="0" smtClean="0"/>
              <a:t>2-  Ventas anuales sin IVA ni impuestos internos.</a:t>
            </a:r>
          </a:p>
          <a:p>
            <a:pPr fontAlgn="auto">
              <a:spcBef>
                <a:spcPts val="0"/>
              </a:spcBef>
              <a:spcAft>
                <a:spcPts val="0"/>
              </a:spcAft>
              <a:defRPr/>
            </a:pPr>
            <a:r>
              <a:rPr lang="es-UY" dirty="0" smtClean="0"/>
              <a:t>3-  Patrimonio neto obtenido del balance del último ejercicio fiscal.</a:t>
            </a:r>
          </a:p>
          <a:p>
            <a:pPr fontAlgn="auto">
              <a:spcBef>
                <a:spcPts val="0"/>
              </a:spcBef>
              <a:spcAft>
                <a:spcPts val="0"/>
              </a:spcAft>
              <a:defRPr/>
            </a:pPr>
            <a:r>
              <a:rPr lang="es-UY" dirty="0" smtClean="0"/>
              <a:t>Estos tres datos se ponderan con los máximos valores definidos para cada categoría y el coeficiente resultante de la fórmula aplicada sitúa a cada empresa en la categoría correspondiente.</a:t>
            </a:r>
          </a:p>
          <a:p>
            <a:pPr fontAlgn="auto">
              <a:lnSpc>
                <a:spcPct val="150000"/>
              </a:lnSpc>
              <a:spcBef>
                <a:spcPts val="0"/>
              </a:spcBef>
              <a:spcAft>
                <a:spcPts val="0"/>
              </a:spcAft>
              <a:defRPr/>
            </a:pPr>
            <a:endParaRPr lang="es-UY" dirty="0" smtClean="0"/>
          </a:p>
          <a:p>
            <a:pPr fontAlgn="auto">
              <a:lnSpc>
                <a:spcPct val="150000"/>
              </a:lnSpc>
              <a:spcBef>
                <a:spcPts val="0"/>
              </a:spcBef>
              <a:spcAft>
                <a:spcPts val="0"/>
              </a:spcAft>
              <a:defRPr/>
            </a:pPr>
            <a:r>
              <a:rPr lang="es-UY" b="1" dirty="0" smtClean="0"/>
              <a:t>Países por PBI (PPA)</a:t>
            </a:r>
            <a:r>
              <a:rPr lang="es-UY" dirty="0" smtClean="0"/>
              <a:t> en millones de dólares </a:t>
            </a:r>
            <a:endParaRPr lang="es-UY" baseline="30000" dirty="0" smtClean="0"/>
          </a:p>
          <a:p>
            <a:pPr fontAlgn="auto">
              <a:lnSpc>
                <a:spcPct val="150000"/>
              </a:lnSpc>
              <a:spcBef>
                <a:spcPts val="0"/>
              </a:spcBef>
              <a:spcAft>
                <a:spcPts val="0"/>
              </a:spcAft>
              <a:defRPr/>
            </a:pPr>
            <a:r>
              <a:rPr lang="es-UY" dirty="0" smtClean="0"/>
              <a:t> Brasil 2,172,058</a:t>
            </a:r>
          </a:p>
          <a:p>
            <a:pPr fontAlgn="auto">
              <a:lnSpc>
                <a:spcPct val="150000"/>
              </a:lnSpc>
              <a:spcBef>
                <a:spcPts val="0"/>
              </a:spcBef>
              <a:spcAft>
                <a:spcPts val="0"/>
              </a:spcAft>
              <a:defRPr/>
            </a:pPr>
            <a:r>
              <a:rPr lang="es-UY" dirty="0" smtClean="0"/>
              <a:t> México 1.567.47</a:t>
            </a:r>
          </a:p>
          <a:p>
            <a:pPr fontAlgn="auto">
              <a:lnSpc>
                <a:spcPct val="150000"/>
              </a:lnSpc>
              <a:spcBef>
                <a:spcPts val="0"/>
              </a:spcBef>
              <a:spcAft>
                <a:spcPts val="0"/>
              </a:spcAft>
              <a:defRPr/>
            </a:pPr>
            <a:r>
              <a:rPr lang="es-UY" dirty="0" smtClean="0"/>
              <a:t> Uruguay 47.986</a:t>
            </a:r>
          </a:p>
          <a:p>
            <a:pPr fontAlgn="auto">
              <a:lnSpc>
                <a:spcPct val="150000"/>
              </a:lnSpc>
              <a:spcBef>
                <a:spcPts val="0"/>
              </a:spcBef>
              <a:spcAft>
                <a:spcPts val="0"/>
              </a:spcAft>
              <a:defRPr/>
            </a:pPr>
            <a:r>
              <a:rPr lang="es-UY" dirty="0" smtClean="0"/>
              <a:t> Paraguay 31.469</a:t>
            </a:r>
          </a:p>
          <a:p>
            <a:pPr fontAlgn="auto">
              <a:lnSpc>
                <a:spcPct val="150000"/>
              </a:lnSpc>
              <a:spcBef>
                <a:spcPts val="0"/>
              </a:spcBef>
              <a:spcAft>
                <a:spcPts val="0"/>
              </a:spcAft>
              <a:defRPr/>
            </a:pPr>
            <a:endParaRPr lang="es-UY" dirty="0"/>
          </a:p>
        </p:txBody>
      </p:sp>
      <p:sp>
        <p:nvSpPr>
          <p:cNvPr id="235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207D4C-DA40-4612-8566-F05A33FA92CF}" type="slidenum">
              <a:rPr lang="es-UY"/>
              <a:pPr fontAlgn="base">
                <a:spcBef>
                  <a:spcPct val="0"/>
                </a:spcBef>
                <a:spcAft>
                  <a:spcPct val="0"/>
                </a:spcAft>
              </a:pPr>
              <a:t>5</a:t>
            </a:fld>
            <a:endParaRPr lang="es-U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92500" lnSpcReduction="10000"/>
          </a:bodyPr>
          <a:lstStyle/>
          <a:p>
            <a:pPr fontAlgn="auto">
              <a:spcBef>
                <a:spcPts val="0"/>
              </a:spcBef>
              <a:spcAft>
                <a:spcPts val="0"/>
              </a:spcAft>
              <a:defRPr/>
            </a:pPr>
            <a:r>
              <a:rPr lang="es-UY" dirty="0" smtClean="0"/>
              <a:t>Uno de ellos corresponde </a:t>
            </a:r>
            <a:r>
              <a:rPr lang="es-UY" dirty="0"/>
              <a:t>a una corriente generadora de instrumentos con un enfoque que podríamos llamarlo de mercado, donde el estado no otorga preferencias directas para las Pymes en sus compras, pero sí genera herramientas para incentivar su participación. Seguramente por tener características especificas geopolíticas y económicas dentro de la región, el único país de los analizados que forma parte de esta tendencia, es Chile. </a:t>
            </a:r>
          </a:p>
          <a:p>
            <a:pPr fontAlgn="auto">
              <a:spcBef>
                <a:spcPts val="0"/>
              </a:spcBef>
              <a:spcAft>
                <a:spcPts val="0"/>
              </a:spcAft>
              <a:defRPr/>
            </a:pPr>
            <a:r>
              <a:rPr lang="es-UY" dirty="0"/>
              <a:t> </a:t>
            </a:r>
          </a:p>
          <a:p>
            <a:pPr fontAlgn="auto">
              <a:spcBef>
                <a:spcPts val="0"/>
              </a:spcBef>
              <a:spcAft>
                <a:spcPts val="0"/>
              </a:spcAft>
              <a:defRPr/>
            </a:pPr>
            <a:r>
              <a:rPr lang="es-UY" dirty="0"/>
              <a:t>En la segunda corriente generadora de instrumentos encontramos a Brasil, Costa Rica, Ecuador, México, Nicaragua, Paraguay  y Uruguay, donde su plataforma de acción para el desarrollo de las Mipymes en las compras estatales se realiza básicamente mediante la aplicación de preferencias puras, siendo las herramientas de incentivo de mayor utilización: preferencia en el precio,  reserva de mercado y umbrales. Cabe destacar que casi todos los países cuentan con normas de muy reciente aprobación</a:t>
            </a:r>
            <a:r>
              <a:rPr lang="es-UY" dirty="0" smtClean="0"/>
              <a:t>.</a:t>
            </a:r>
          </a:p>
          <a:p>
            <a:pPr fontAlgn="auto">
              <a:spcBef>
                <a:spcPts val="0"/>
              </a:spcBef>
              <a:spcAft>
                <a:spcPts val="0"/>
              </a:spcAft>
              <a:defRPr/>
            </a:pPr>
            <a:endParaRPr lang="es-UY" dirty="0" smtClean="0"/>
          </a:p>
          <a:p>
            <a:pPr fontAlgn="auto">
              <a:spcBef>
                <a:spcPts val="0"/>
              </a:spcBef>
              <a:spcAft>
                <a:spcPts val="0"/>
              </a:spcAft>
              <a:buFont typeface="Arial" pitchFamily="34" charset="0"/>
              <a:buChar char="•"/>
              <a:defRPr/>
            </a:pPr>
            <a:r>
              <a:rPr lang="es-UY" dirty="0" smtClean="0"/>
              <a:t>  en casi todos los países existe normativa orientada a facilitar el acceso de las MIPYMEs a instrumentos financieros. En este sentido se destacan las soluciones de Factoring implementadas por Chile y </a:t>
            </a:r>
            <a:r>
              <a:rPr lang="es-UY" dirty="0" err="1" smtClean="0"/>
              <a:t>Mejico</a:t>
            </a:r>
            <a:r>
              <a:rPr lang="es-UY" dirty="0" smtClean="0"/>
              <a:t>, que aunque en el primer caso no hayan sido creadas únicamente para MIPYMEs, son visualizadas como una solución para el financiamiento de efectiva implementación. </a:t>
            </a:r>
          </a:p>
          <a:p>
            <a:pPr fontAlgn="auto">
              <a:spcBef>
                <a:spcPts val="0"/>
              </a:spcBef>
              <a:spcAft>
                <a:spcPts val="0"/>
              </a:spcAft>
              <a:buFont typeface="Arial" pitchFamily="34" charset="0"/>
              <a:buNone/>
              <a:defRPr/>
            </a:pPr>
            <a:endParaRPr lang="es-UY" dirty="0" smtClean="0"/>
          </a:p>
          <a:p>
            <a:pPr fontAlgn="auto">
              <a:spcBef>
                <a:spcPts val="0"/>
              </a:spcBef>
              <a:spcAft>
                <a:spcPts val="0"/>
              </a:spcAft>
              <a:buFont typeface="Arial" pitchFamily="34" charset="0"/>
              <a:buChar char="•"/>
              <a:defRPr/>
            </a:pPr>
            <a:endParaRPr lang="es-UY" dirty="0" smtClean="0"/>
          </a:p>
          <a:p>
            <a:pPr fontAlgn="auto">
              <a:spcBef>
                <a:spcPts val="0"/>
              </a:spcBef>
              <a:spcAft>
                <a:spcPts val="0"/>
              </a:spcAft>
              <a:defRPr/>
            </a:pPr>
            <a:endParaRPr lang="es-UY" dirty="0"/>
          </a:p>
          <a:p>
            <a:pPr fontAlgn="auto">
              <a:spcBef>
                <a:spcPts val="0"/>
              </a:spcBef>
              <a:spcAft>
                <a:spcPts val="0"/>
              </a:spcAft>
              <a:defRPr/>
            </a:pPr>
            <a:endParaRPr lang="es-UY" dirty="0"/>
          </a:p>
        </p:txBody>
      </p:sp>
      <p:sp>
        <p:nvSpPr>
          <p:cNvPr id="2560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513A22-FD6E-4BBB-ADA8-C76A8F50685C}" type="slidenum">
              <a:rPr lang="es-UY"/>
              <a:pPr fontAlgn="base">
                <a:spcBef>
                  <a:spcPct val="0"/>
                </a:spcBef>
                <a:spcAft>
                  <a:spcPct val="0"/>
                </a:spcAft>
              </a:pPr>
              <a:t>6</a:t>
            </a:fld>
            <a:endParaRPr lang="es-U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p:cNvSpPr>
          <p:nvPr>
            <p:ph type="sldImg"/>
          </p:nvPr>
        </p:nvSpPr>
        <p:spPr bwMode="auto">
          <a:xfrm>
            <a:off x="1143000" y="495300"/>
            <a:ext cx="4572000" cy="3429000"/>
          </a:xfrm>
          <a:noFill/>
          <a:ln>
            <a:solidFill>
              <a:srgbClr val="000000"/>
            </a:solidFill>
            <a:miter lim="800000"/>
            <a:headEnd/>
            <a:tailEnd/>
          </a:ln>
        </p:spPr>
      </p:sp>
      <p:sp>
        <p:nvSpPr>
          <p:cNvPr id="276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s-UY" smtClean="0"/>
              <a:t> dentro de los regímenes de preferencia no existe una estrategia única para el desarrollo y fomento de este sector. Las  estrategias deberán reflejar las necesidades, recursos y condiciones de desarrollo de cada país y seran exitosas en la medida del compromiso de las autoridades.</a:t>
            </a:r>
          </a:p>
          <a:p>
            <a:pPr>
              <a:spcBef>
                <a:spcPct val="0"/>
              </a:spcBef>
              <a:buFontTx/>
              <a:buChar char="•"/>
            </a:pPr>
            <a:endParaRPr lang="es-UY" smtClean="0"/>
          </a:p>
          <a:p>
            <a:pPr>
              <a:spcBef>
                <a:spcPct val="0"/>
              </a:spcBef>
              <a:buFontTx/>
              <a:buChar char="•"/>
            </a:pPr>
            <a:r>
              <a:rPr lang="es-UY" smtClean="0"/>
              <a:t>Las preferencias en el precio si bien hacen que la compra se realice en muchos casos a un precio mayor, es ampliamente compensada por la disminución del costo social ya que los beneficios se ven en una mayor generación de empleo y producción nacional.</a:t>
            </a:r>
          </a:p>
          <a:p>
            <a:pPr>
              <a:spcBef>
                <a:spcPct val="0"/>
              </a:spcBef>
              <a:buFontTx/>
              <a:buChar char="•"/>
            </a:pPr>
            <a:endParaRPr lang="es-UY" smtClean="0"/>
          </a:p>
          <a:p>
            <a:pPr>
              <a:spcBef>
                <a:spcPct val="0"/>
              </a:spcBef>
              <a:buFontTx/>
              <a:buChar char="•"/>
            </a:pPr>
            <a:r>
              <a:rPr lang="es-UY" smtClean="0"/>
              <a:t>Margen de precio, la mas tradicional de todas las medidas basicamente por ser de facil reglamentacion e implementacion</a:t>
            </a:r>
          </a:p>
          <a:p>
            <a:pPr>
              <a:spcBef>
                <a:spcPct val="0"/>
              </a:spcBef>
              <a:buFontTx/>
              <a:buChar char="•"/>
            </a:pPr>
            <a:endParaRPr lang="es-UY" smtClean="0"/>
          </a:p>
          <a:p>
            <a:pPr>
              <a:spcBef>
                <a:spcPct val="0"/>
              </a:spcBef>
              <a:buFontTx/>
              <a:buChar char="•"/>
            </a:pPr>
            <a:endParaRPr lang="es-UY" smtClean="0"/>
          </a:p>
        </p:txBody>
      </p:sp>
      <p:sp>
        <p:nvSpPr>
          <p:cNvPr id="276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77216A-4828-4882-9CBF-B0A4A3A77156}" type="slidenum">
              <a:rPr lang="es-UY"/>
              <a:pPr fontAlgn="base">
                <a:spcBef>
                  <a:spcPct val="0"/>
                </a:spcBef>
                <a:spcAft>
                  <a:spcPct val="0"/>
                </a:spcAft>
              </a:pPr>
              <a:t>7</a:t>
            </a:fld>
            <a:endParaRPr lang="es-U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imagen de diapositiva"/>
          <p:cNvSpPr>
            <a:spLocks noGrp="1" noRot="1" noChangeAspect="1"/>
          </p:cNvSpPr>
          <p:nvPr>
            <p:ph type="sldImg"/>
          </p:nvPr>
        </p:nvSpPr>
        <p:spPr bwMode="auto">
          <a:noFill/>
          <a:ln>
            <a:solidFill>
              <a:srgbClr val="000000"/>
            </a:solidFill>
            <a:miter lim="800000"/>
            <a:headEnd/>
            <a:tailEnd/>
          </a:ln>
        </p:spPr>
      </p:sp>
      <p:sp>
        <p:nvSpPr>
          <p:cNvPr id="2969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s-UY" b="1" smtClean="0"/>
              <a:t>BRASIL.</a:t>
            </a:r>
            <a:r>
              <a:rPr lang="es-UY" smtClean="0"/>
              <a:t>  se destaca un mecanismo habilitado por ley para la </a:t>
            </a:r>
            <a:r>
              <a:rPr lang="es-UY" b="1" smtClean="0"/>
              <a:t>promoción a proveedores de determinadas localidades</a:t>
            </a:r>
            <a:r>
              <a:rPr lang="es-UY" smtClean="0"/>
              <a:t>, argumento: promoción y desarrollo económico social en ámbito local y regional, eficiencia en políticas públicas.</a:t>
            </a:r>
          </a:p>
          <a:p>
            <a:pPr>
              <a:spcBef>
                <a:spcPct val="0"/>
              </a:spcBef>
              <a:buFontTx/>
              <a:buChar char="•"/>
            </a:pPr>
            <a:endParaRPr lang="es-UY" b="1" smtClean="0"/>
          </a:p>
          <a:p>
            <a:pPr>
              <a:spcBef>
                <a:spcPct val="0"/>
              </a:spcBef>
              <a:buFontTx/>
              <a:buChar char="•"/>
            </a:pPr>
            <a:r>
              <a:rPr lang="es-ES" b="1" smtClean="0"/>
              <a:t> ECUADOR . Ferias inclusivas</a:t>
            </a:r>
            <a:r>
              <a:rPr lang="es-ES" smtClean="0"/>
              <a:t>: es el caso particular de reserva de mercado en</a:t>
            </a:r>
            <a:r>
              <a:rPr lang="es-ES" b="1" smtClean="0"/>
              <a:t> Ecuador</a:t>
            </a:r>
            <a:r>
              <a:rPr lang="es-ES" smtClean="0"/>
              <a:t>. Se busca incluir a pequeños proveedores de bienes estandarizados cuyo costo no supere la base para el concurso público de ofertas.</a:t>
            </a:r>
            <a:endParaRPr lang="es-UY" smtClean="0"/>
          </a:p>
          <a:p>
            <a:pPr>
              <a:spcBef>
                <a:spcPct val="0"/>
              </a:spcBef>
              <a:buFontTx/>
              <a:buChar char="•"/>
            </a:pPr>
            <a:endParaRPr lang="es-UY" b="1" smtClean="0"/>
          </a:p>
          <a:p>
            <a:pPr>
              <a:spcBef>
                <a:spcPct val="0"/>
              </a:spcBef>
              <a:buFontTx/>
              <a:buChar char="•"/>
            </a:pPr>
            <a:r>
              <a:rPr lang="es-UY" b="1" smtClean="0"/>
              <a:t> PARAGUAY Beneficios en procedimientos de SBE (subasta a la baja electrónica)</a:t>
            </a:r>
            <a:r>
              <a:rPr lang="es-UY" smtClean="0"/>
              <a:t> Luego de abiertas las ofertas, si hay empate técnico (5% máximo de diferencia entre la 1ª  y la 2ª oferta) y si la primera oferta es  de no Mipymes y la segunda es de Mipymes o son dos Mipymes siendo la 2ª de rango inferior a la primera, la que está en 2ª lugar podrá mejorar la oferta.</a:t>
            </a:r>
          </a:p>
          <a:p>
            <a:pPr>
              <a:spcBef>
                <a:spcPct val="0"/>
              </a:spcBef>
              <a:buFontTx/>
              <a:buChar char="•"/>
            </a:pPr>
            <a:r>
              <a:rPr lang="es-UY" smtClean="0"/>
              <a:t> </a:t>
            </a:r>
          </a:p>
        </p:txBody>
      </p:sp>
      <p:sp>
        <p:nvSpPr>
          <p:cNvPr id="2969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73FD7-A471-4B72-A1BE-BBE48E2C3AF7}" type="slidenum">
              <a:rPr lang="es-UY"/>
              <a:pPr fontAlgn="base">
                <a:spcBef>
                  <a:spcPct val="0"/>
                </a:spcBef>
                <a:spcAft>
                  <a:spcPct val="0"/>
                </a:spcAft>
              </a:pPr>
              <a:t>8</a:t>
            </a:fld>
            <a:endParaRPr lang="es-U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bwMode="auto">
          <a:noFill/>
          <a:ln>
            <a:solidFill>
              <a:srgbClr val="000000"/>
            </a:solidFill>
            <a:miter lim="800000"/>
            <a:headEnd/>
            <a:tailEnd/>
          </a:ln>
        </p:spPr>
      </p:sp>
      <p:sp>
        <p:nvSpPr>
          <p:cNvPr id="3174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UY" smtClean="0"/>
              <a:t>Según los datos recabados de los países participantes en aquellos casos en que existen datos, la participación de las MIPYME en las compras públicas varía entre un 14% y un 50%; algunos países no cuentan con  información disponible. En el cuadro siguiente se detallan estos valores por país. </a:t>
            </a:r>
          </a:p>
          <a:p>
            <a:pPr>
              <a:spcBef>
                <a:spcPct val="0"/>
              </a:spcBef>
            </a:pPr>
            <a:endParaRPr lang="es-UY" smtClean="0"/>
          </a:p>
          <a:p>
            <a:pPr>
              <a:spcBef>
                <a:spcPct val="0"/>
              </a:spcBef>
            </a:pPr>
            <a:r>
              <a:rPr lang="es-UY" smtClean="0"/>
              <a:t>A pesar de que las pymes son el 90% de las empresas en cada país las compras no pasan el 50%  básicamente por los volúmenes de compras del estado: combustibles, energía, etc.</a:t>
            </a:r>
          </a:p>
          <a:p>
            <a:pPr>
              <a:spcBef>
                <a:spcPct val="0"/>
              </a:spcBef>
            </a:pPr>
            <a:endParaRPr lang="es-UY" smtClean="0"/>
          </a:p>
          <a:p>
            <a:pPr>
              <a:spcBef>
                <a:spcPct val="0"/>
              </a:spcBef>
            </a:pPr>
            <a:r>
              <a:rPr lang="es-UY" smtClean="0"/>
              <a:t>Consultados los Institutos de Estadística de varios países de la región, pudimos comprobar que las MIPYMEs constituyen el aproximadamente el 95% del total de unidades económicas, representando  alrededor del 50% del PIB y contribuyen a generar más del 60% del personal ocupado. Con esta participación en la economía  se torna fundamental fortalecer a las MIPYMEs como parte de la estrategia para aumentar los niveles de productividad y la generación de empleo.</a:t>
            </a:r>
          </a:p>
          <a:p>
            <a:pPr>
              <a:spcBef>
                <a:spcPct val="0"/>
              </a:spcBef>
            </a:pPr>
            <a:r>
              <a:rPr lang="es-UY" smtClean="0"/>
              <a:t>A pesar de ser las MIPYMEs mayorías en  número, ello no significa que la participación en  las compras públicas se de necesariamente en las mismas proporciones, como se describe en el cuadro en el mejor de los casos apenas se llega al 50%.</a:t>
            </a:r>
          </a:p>
          <a:p>
            <a:pPr>
              <a:spcBef>
                <a:spcPct val="0"/>
              </a:spcBef>
            </a:pPr>
            <a:endParaRPr lang="es-UY" smtClean="0"/>
          </a:p>
          <a:p>
            <a:pPr>
              <a:spcBef>
                <a:spcPct val="0"/>
              </a:spcBef>
            </a:pPr>
            <a:r>
              <a:rPr lang="es-UY" b="1" smtClean="0"/>
              <a:t> </a:t>
            </a:r>
            <a:endParaRPr lang="es-UY" smtClean="0"/>
          </a:p>
          <a:p>
            <a:pPr>
              <a:spcBef>
                <a:spcPct val="0"/>
              </a:spcBef>
            </a:pPr>
            <a:r>
              <a:rPr lang="es-UY" b="1" smtClean="0"/>
              <a:t> </a:t>
            </a:r>
            <a:endParaRPr lang="es-UY" smtClean="0"/>
          </a:p>
          <a:p>
            <a:pPr>
              <a:spcBef>
                <a:spcPct val="0"/>
              </a:spcBef>
            </a:pPr>
            <a:endParaRPr lang="es-UY" smtClean="0"/>
          </a:p>
        </p:txBody>
      </p:sp>
      <p:sp>
        <p:nvSpPr>
          <p:cNvPr id="3174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434BF0-DC62-4028-B1CC-46F46E39F270}" type="slidenum">
              <a:rPr lang="es-UY"/>
              <a:pPr fontAlgn="base">
                <a:spcBef>
                  <a:spcPct val="0"/>
                </a:spcBef>
                <a:spcAft>
                  <a:spcPct val="0"/>
                </a:spcAft>
              </a:pPr>
              <a:t>9</a:t>
            </a:fld>
            <a:endParaRPr lang="es-U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lvl1pPr>
              <a:defRPr/>
            </a:lvl1pPr>
          </a:lstStyle>
          <a:p>
            <a:pPr>
              <a:defRPr/>
            </a:pPr>
            <a:fld id="{A10BE2FE-8887-482F-8108-BB5C717FE37C}" type="datetime1">
              <a:rPr lang="es-UY"/>
              <a:pPr>
                <a:defRPr/>
              </a:pPr>
              <a:t>18/10/2011</a:t>
            </a:fld>
            <a:endParaRPr lang="es-UY" dirty="0"/>
          </a:p>
        </p:txBody>
      </p:sp>
      <p:sp>
        <p:nvSpPr>
          <p:cNvPr id="5" name="4 Marcador de pie de página"/>
          <p:cNvSpPr>
            <a:spLocks noGrp="1"/>
          </p:cNvSpPr>
          <p:nvPr>
            <p:ph type="ftr" sz="quarter" idx="11"/>
          </p:nvPr>
        </p:nvSpPr>
        <p:spPr/>
        <p:txBody>
          <a:bodyPr/>
          <a:lstStyle>
            <a:lvl1pPr>
              <a:defRPr/>
            </a:lvl1pPr>
          </a:lstStyle>
          <a:p>
            <a:pPr>
              <a:defRPr/>
            </a:pPr>
            <a:endParaRPr lang="es-UY"/>
          </a:p>
        </p:txBody>
      </p:sp>
      <p:sp>
        <p:nvSpPr>
          <p:cNvPr id="6" name="5 Marcador de número de diapositiva"/>
          <p:cNvSpPr>
            <a:spLocks noGrp="1"/>
          </p:cNvSpPr>
          <p:nvPr>
            <p:ph type="sldNum" sz="quarter" idx="12"/>
          </p:nvPr>
        </p:nvSpPr>
        <p:spPr/>
        <p:txBody>
          <a:bodyPr/>
          <a:lstStyle>
            <a:lvl1pPr>
              <a:defRPr/>
            </a:lvl1pPr>
          </a:lstStyle>
          <a:p>
            <a:pPr>
              <a:defRPr/>
            </a:pPr>
            <a:fld id="{58C1D039-04FF-453A-8B99-861571BD87B5}" type="slidenum">
              <a:rPr lang="es-UY"/>
              <a:pPr>
                <a:defRPr/>
              </a:pPr>
              <a:t>‹#›</a:t>
            </a:fld>
            <a:endParaRPr lang="es-UY"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EE5BA4CA-674D-4D09-B886-694908489D58}" type="datetime1">
              <a:rPr lang="es-UY"/>
              <a:pPr>
                <a:defRPr/>
              </a:pPr>
              <a:t>18/10/2011</a:t>
            </a:fld>
            <a:endParaRPr lang="es-UY" dirty="0"/>
          </a:p>
        </p:txBody>
      </p:sp>
      <p:sp>
        <p:nvSpPr>
          <p:cNvPr id="5" name="4 Marcador de pie de página"/>
          <p:cNvSpPr>
            <a:spLocks noGrp="1"/>
          </p:cNvSpPr>
          <p:nvPr>
            <p:ph type="ftr" sz="quarter" idx="11"/>
          </p:nvPr>
        </p:nvSpPr>
        <p:spPr/>
        <p:txBody>
          <a:bodyPr/>
          <a:lstStyle>
            <a:lvl1pPr>
              <a:defRPr/>
            </a:lvl1pPr>
          </a:lstStyle>
          <a:p>
            <a:pPr>
              <a:defRPr/>
            </a:pPr>
            <a:endParaRPr lang="es-UY"/>
          </a:p>
        </p:txBody>
      </p:sp>
      <p:sp>
        <p:nvSpPr>
          <p:cNvPr id="6" name="5 Marcador de número de diapositiva"/>
          <p:cNvSpPr>
            <a:spLocks noGrp="1"/>
          </p:cNvSpPr>
          <p:nvPr>
            <p:ph type="sldNum" sz="quarter" idx="12"/>
          </p:nvPr>
        </p:nvSpPr>
        <p:spPr/>
        <p:txBody>
          <a:bodyPr/>
          <a:lstStyle>
            <a:lvl1pPr>
              <a:defRPr/>
            </a:lvl1pPr>
          </a:lstStyle>
          <a:p>
            <a:pPr>
              <a:defRPr/>
            </a:pPr>
            <a:fld id="{26A3F467-1BAB-4EC6-A636-3A5CBB380397}" type="slidenum">
              <a:rPr lang="es-UY"/>
              <a:pPr>
                <a:defRPr/>
              </a:pPr>
              <a:t>‹#›</a:t>
            </a:fld>
            <a:endParaRPr lang="es-UY"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ED47CB15-87EC-4C3B-8437-7459B5D23684}" type="datetime1">
              <a:rPr lang="es-UY"/>
              <a:pPr>
                <a:defRPr/>
              </a:pPr>
              <a:t>18/10/2011</a:t>
            </a:fld>
            <a:endParaRPr lang="es-UY" dirty="0"/>
          </a:p>
        </p:txBody>
      </p:sp>
      <p:sp>
        <p:nvSpPr>
          <p:cNvPr id="5" name="4 Marcador de pie de página"/>
          <p:cNvSpPr>
            <a:spLocks noGrp="1"/>
          </p:cNvSpPr>
          <p:nvPr>
            <p:ph type="ftr" sz="quarter" idx="11"/>
          </p:nvPr>
        </p:nvSpPr>
        <p:spPr/>
        <p:txBody>
          <a:bodyPr/>
          <a:lstStyle>
            <a:lvl1pPr>
              <a:defRPr/>
            </a:lvl1pPr>
          </a:lstStyle>
          <a:p>
            <a:pPr>
              <a:defRPr/>
            </a:pPr>
            <a:endParaRPr lang="es-UY"/>
          </a:p>
        </p:txBody>
      </p:sp>
      <p:sp>
        <p:nvSpPr>
          <p:cNvPr id="6" name="5 Marcador de número de diapositiva"/>
          <p:cNvSpPr>
            <a:spLocks noGrp="1"/>
          </p:cNvSpPr>
          <p:nvPr>
            <p:ph type="sldNum" sz="quarter" idx="12"/>
          </p:nvPr>
        </p:nvSpPr>
        <p:spPr/>
        <p:txBody>
          <a:bodyPr/>
          <a:lstStyle>
            <a:lvl1pPr>
              <a:defRPr/>
            </a:lvl1pPr>
          </a:lstStyle>
          <a:p>
            <a:pPr>
              <a:defRPr/>
            </a:pPr>
            <a:fld id="{A1A79582-5034-417C-BF2A-2FF336CFC902}" type="slidenum">
              <a:rPr lang="es-UY"/>
              <a:pPr>
                <a:defRPr/>
              </a:pPr>
              <a:t>‹#›</a:t>
            </a:fld>
            <a:endParaRPr lang="es-UY"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D84D90EE-EB4A-4D61-92E9-B6D7CBFCCA81}" type="datetime1">
              <a:rPr lang="es-UY"/>
              <a:pPr>
                <a:defRPr/>
              </a:pPr>
              <a:t>18/10/2011</a:t>
            </a:fld>
            <a:endParaRPr lang="es-UY" dirty="0"/>
          </a:p>
        </p:txBody>
      </p:sp>
      <p:sp>
        <p:nvSpPr>
          <p:cNvPr id="5" name="4 Marcador de pie de página"/>
          <p:cNvSpPr>
            <a:spLocks noGrp="1"/>
          </p:cNvSpPr>
          <p:nvPr>
            <p:ph type="ftr" sz="quarter" idx="11"/>
          </p:nvPr>
        </p:nvSpPr>
        <p:spPr/>
        <p:txBody>
          <a:bodyPr/>
          <a:lstStyle>
            <a:lvl1pPr>
              <a:defRPr/>
            </a:lvl1pPr>
          </a:lstStyle>
          <a:p>
            <a:pPr>
              <a:defRPr/>
            </a:pPr>
            <a:endParaRPr lang="es-UY"/>
          </a:p>
        </p:txBody>
      </p:sp>
      <p:sp>
        <p:nvSpPr>
          <p:cNvPr id="6" name="5 Marcador de número de diapositiva"/>
          <p:cNvSpPr>
            <a:spLocks noGrp="1"/>
          </p:cNvSpPr>
          <p:nvPr>
            <p:ph type="sldNum" sz="quarter" idx="12"/>
          </p:nvPr>
        </p:nvSpPr>
        <p:spPr/>
        <p:txBody>
          <a:bodyPr/>
          <a:lstStyle>
            <a:lvl1pPr>
              <a:defRPr/>
            </a:lvl1pPr>
          </a:lstStyle>
          <a:p>
            <a:pPr>
              <a:defRPr/>
            </a:pPr>
            <a:fld id="{037F1C3F-E5C4-47CB-A245-9F2AA7AC54F3}" type="slidenum">
              <a:rPr lang="es-UY"/>
              <a:pPr>
                <a:defRPr/>
              </a:pPr>
              <a:t>‹#›</a:t>
            </a:fld>
            <a:endParaRPr lang="es-UY"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1171FDE-9C03-4785-BF26-A5216E5144FF}" type="datetime1">
              <a:rPr lang="es-UY"/>
              <a:pPr>
                <a:defRPr/>
              </a:pPr>
              <a:t>18/10/2011</a:t>
            </a:fld>
            <a:endParaRPr lang="es-UY" dirty="0"/>
          </a:p>
        </p:txBody>
      </p:sp>
      <p:sp>
        <p:nvSpPr>
          <p:cNvPr id="5" name="4 Marcador de pie de página"/>
          <p:cNvSpPr>
            <a:spLocks noGrp="1"/>
          </p:cNvSpPr>
          <p:nvPr>
            <p:ph type="ftr" sz="quarter" idx="11"/>
          </p:nvPr>
        </p:nvSpPr>
        <p:spPr/>
        <p:txBody>
          <a:bodyPr/>
          <a:lstStyle>
            <a:lvl1pPr>
              <a:defRPr/>
            </a:lvl1pPr>
          </a:lstStyle>
          <a:p>
            <a:pPr>
              <a:defRPr/>
            </a:pPr>
            <a:endParaRPr lang="es-UY"/>
          </a:p>
        </p:txBody>
      </p:sp>
      <p:sp>
        <p:nvSpPr>
          <p:cNvPr id="6" name="5 Marcador de número de diapositiva"/>
          <p:cNvSpPr>
            <a:spLocks noGrp="1"/>
          </p:cNvSpPr>
          <p:nvPr>
            <p:ph type="sldNum" sz="quarter" idx="12"/>
          </p:nvPr>
        </p:nvSpPr>
        <p:spPr/>
        <p:txBody>
          <a:bodyPr/>
          <a:lstStyle>
            <a:lvl1pPr>
              <a:defRPr/>
            </a:lvl1pPr>
          </a:lstStyle>
          <a:p>
            <a:pPr>
              <a:defRPr/>
            </a:pPr>
            <a:fld id="{5CF90606-8D76-4C35-A907-4E3FBE49D501}" type="slidenum">
              <a:rPr lang="es-UY"/>
              <a:pPr>
                <a:defRPr/>
              </a:pPr>
              <a:t>‹#›</a:t>
            </a:fld>
            <a:endParaRPr lang="es-UY"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3 Marcador de fecha"/>
          <p:cNvSpPr>
            <a:spLocks noGrp="1"/>
          </p:cNvSpPr>
          <p:nvPr>
            <p:ph type="dt" sz="half" idx="10"/>
          </p:nvPr>
        </p:nvSpPr>
        <p:spPr/>
        <p:txBody>
          <a:bodyPr/>
          <a:lstStyle>
            <a:lvl1pPr>
              <a:defRPr/>
            </a:lvl1pPr>
          </a:lstStyle>
          <a:p>
            <a:pPr>
              <a:defRPr/>
            </a:pPr>
            <a:fld id="{33904F30-FB56-49FB-BD1E-E6D8409BF84A}" type="datetime1">
              <a:rPr lang="es-UY"/>
              <a:pPr>
                <a:defRPr/>
              </a:pPr>
              <a:t>18/10/2011</a:t>
            </a:fld>
            <a:endParaRPr lang="es-UY" dirty="0"/>
          </a:p>
        </p:txBody>
      </p:sp>
      <p:sp>
        <p:nvSpPr>
          <p:cNvPr id="6" name="4 Marcador de pie de página"/>
          <p:cNvSpPr>
            <a:spLocks noGrp="1"/>
          </p:cNvSpPr>
          <p:nvPr>
            <p:ph type="ftr" sz="quarter" idx="11"/>
          </p:nvPr>
        </p:nvSpPr>
        <p:spPr/>
        <p:txBody>
          <a:bodyPr/>
          <a:lstStyle>
            <a:lvl1pPr>
              <a:defRPr/>
            </a:lvl1pPr>
          </a:lstStyle>
          <a:p>
            <a:pPr>
              <a:defRPr/>
            </a:pPr>
            <a:endParaRPr lang="es-UY"/>
          </a:p>
        </p:txBody>
      </p:sp>
      <p:sp>
        <p:nvSpPr>
          <p:cNvPr id="7" name="5 Marcador de número de diapositiva"/>
          <p:cNvSpPr>
            <a:spLocks noGrp="1"/>
          </p:cNvSpPr>
          <p:nvPr>
            <p:ph type="sldNum" sz="quarter" idx="12"/>
          </p:nvPr>
        </p:nvSpPr>
        <p:spPr/>
        <p:txBody>
          <a:bodyPr/>
          <a:lstStyle>
            <a:lvl1pPr>
              <a:defRPr/>
            </a:lvl1pPr>
          </a:lstStyle>
          <a:p>
            <a:pPr>
              <a:defRPr/>
            </a:pPr>
            <a:fld id="{80481256-FF1E-48D7-BDB4-82AEF1F259C1}" type="slidenum">
              <a:rPr lang="es-UY"/>
              <a:pPr>
                <a:defRPr/>
              </a:pPr>
              <a:t>‹#›</a:t>
            </a:fld>
            <a:endParaRPr lang="es-UY"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p:txBody>
          <a:bodyPr/>
          <a:lstStyle>
            <a:lvl1pPr>
              <a:defRPr/>
            </a:lvl1pPr>
          </a:lstStyle>
          <a:p>
            <a:pPr>
              <a:defRPr/>
            </a:pPr>
            <a:fld id="{3114EA31-2EA9-48A1-8C2A-8D544A6FA2ED}" type="datetime1">
              <a:rPr lang="es-UY"/>
              <a:pPr>
                <a:defRPr/>
              </a:pPr>
              <a:t>18/10/2011</a:t>
            </a:fld>
            <a:endParaRPr lang="es-UY" dirty="0"/>
          </a:p>
        </p:txBody>
      </p:sp>
      <p:sp>
        <p:nvSpPr>
          <p:cNvPr id="8" name="4 Marcador de pie de página"/>
          <p:cNvSpPr>
            <a:spLocks noGrp="1"/>
          </p:cNvSpPr>
          <p:nvPr>
            <p:ph type="ftr" sz="quarter" idx="11"/>
          </p:nvPr>
        </p:nvSpPr>
        <p:spPr/>
        <p:txBody>
          <a:bodyPr/>
          <a:lstStyle>
            <a:lvl1pPr>
              <a:defRPr/>
            </a:lvl1pPr>
          </a:lstStyle>
          <a:p>
            <a:pPr>
              <a:defRPr/>
            </a:pPr>
            <a:endParaRPr lang="es-UY"/>
          </a:p>
        </p:txBody>
      </p:sp>
      <p:sp>
        <p:nvSpPr>
          <p:cNvPr id="9" name="5 Marcador de número de diapositiva"/>
          <p:cNvSpPr>
            <a:spLocks noGrp="1"/>
          </p:cNvSpPr>
          <p:nvPr>
            <p:ph type="sldNum" sz="quarter" idx="12"/>
          </p:nvPr>
        </p:nvSpPr>
        <p:spPr/>
        <p:txBody>
          <a:bodyPr/>
          <a:lstStyle>
            <a:lvl1pPr>
              <a:defRPr/>
            </a:lvl1pPr>
          </a:lstStyle>
          <a:p>
            <a:pPr>
              <a:defRPr/>
            </a:pPr>
            <a:fld id="{2A391B47-4590-4136-81FD-6FAFCBCA4C64}" type="slidenum">
              <a:rPr lang="es-UY"/>
              <a:pPr>
                <a:defRPr/>
              </a:pPr>
              <a:t>‹#›</a:t>
            </a:fld>
            <a:endParaRPr lang="es-UY"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3 Marcador de fecha"/>
          <p:cNvSpPr>
            <a:spLocks noGrp="1"/>
          </p:cNvSpPr>
          <p:nvPr>
            <p:ph type="dt" sz="half" idx="10"/>
          </p:nvPr>
        </p:nvSpPr>
        <p:spPr/>
        <p:txBody>
          <a:bodyPr/>
          <a:lstStyle>
            <a:lvl1pPr>
              <a:defRPr/>
            </a:lvl1pPr>
          </a:lstStyle>
          <a:p>
            <a:pPr>
              <a:defRPr/>
            </a:pPr>
            <a:fld id="{F372C90A-C12F-4F31-A002-B1E26749A946}" type="datetime1">
              <a:rPr lang="es-UY"/>
              <a:pPr>
                <a:defRPr/>
              </a:pPr>
              <a:t>18/10/2011</a:t>
            </a:fld>
            <a:endParaRPr lang="es-UY" dirty="0"/>
          </a:p>
        </p:txBody>
      </p:sp>
      <p:sp>
        <p:nvSpPr>
          <p:cNvPr id="4" name="4 Marcador de pie de página"/>
          <p:cNvSpPr>
            <a:spLocks noGrp="1"/>
          </p:cNvSpPr>
          <p:nvPr>
            <p:ph type="ftr" sz="quarter" idx="11"/>
          </p:nvPr>
        </p:nvSpPr>
        <p:spPr/>
        <p:txBody>
          <a:bodyPr/>
          <a:lstStyle>
            <a:lvl1pPr>
              <a:defRPr/>
            </a:lvl1pPr>
          </a:lstStyle>
          <a:p>
            <a:pPr>
              <a:defRPr/>
            </a:pPr>
            <a:endParaRPr lang="es-UY"/>
          </a:p>
        </p:txBody>
      </p:sp>
      <p:sp>
        <p:nvSpPr>
          <p:cNvPr id="5" name="5 Marcador de número de diapositiva"/>
          <p:cNvSpPr>
            <a:spLocks noGrp="1"/>
          </p:cNvSpPr>
          <p:nvPr>
            <p:ph type="sldNum" sz="quarter" idx="12"/>
          </p:nvPr>
        </p:nvSpPr>
        <p:spPr/>
        <p:txBody>
          <a:bodyPr/>
          <a:lstStyle>
            <a:lvl1pPr>
              <a:defRPr/>
            </a:lvl1pPr>
          </a:lstStyle>
          <a:p>
            <a:pPr>
              <a:defRPr/>
            </a:pPr>
            <a:fld id="{613B4553-0CCB-4C5C-A090-F648E2DDFA27}" type="slidenum">
              <a:rPr lang="es-UY"/>
              <a:pPr>
                <a:defRPr/>
              </a:pPr>
              <a:t>‹#›</a:t>
            </a:fld>
            <a:endParaRPr lang="es-UY"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5E81D1A-111F-4AD3-9743-771B09C1554D}" type="datetime1">
              <a:rPr lang="es-UY"/>
              <a:pPr>
                <a:defRPr/>
              </a:pPr>
              <a:t>18/10/2011</a:t>
            </a:fld>
            <a:endParaRPr lang="es-UY" dirty="0"/>
          </a:p>
        </p:txBody>
      </p:sp>
      <p:sp>
        <p:nvSpPr>
          <p:cNvPr id="3" name="4 Marcador de pie de página"/>
          <p:cNvSpPr>
            <a:spLocks noGrp="1"/>
          </p:cNvSpPr>
          <p:nvPr>
            <p:ph type="ftr" sz="quarter" idx="11"/>
          </p:nvPr>
        </p:nvSpPr>
        <p:spPr/>
        <p:txBody>
          <a:bodyPr/>
          <a:lstStyle>
            <a:lvl1pPr>
              <a:defRPr/>
            </a:lvl1pPr>
          </a:lstStyle>
          <a:p>
            <a:pPr>
              <a:defRPr/>
            </a:pPr>
            <a:endParaRPr lang="es-UY"/>
          </a:p>
        </p:txBody>
      </p:sp>
      <p:sp>
        <p:nvSpPr>
          <p:cNvPr id="4" name="5 Marcador de número de diapositiva"/>
          <p:cNvSpPr>
            <a:spLocks noGrp="1"/>
          </p:cNvSpPr>
          <p:nvPr>
            <p:ph type="sldNum" sz="quarter" idx="12"/>
          </p:nvPr>
        </p:nvSpPr>
        <p:spPr/>
        <p:txBody>
          <a:bodyPr/>
          <a:lstStyle>
            <a:lvl1pPr>
              <a:defRPr/>
            </a:lvl1pPr>
          </a:lstStyle>
          <a:p>
            <a:pPr>
              <a:defRPr/>
            </a:pPr>
            <a:fld id="{23C0C0EE-99EA-4D01-B20C-D0CA006DC80D}" type="slidenum">
              <a:rPr lang="es-UY"/>
              <a:pPr>
                <a:defRPr/>
              </a:pPr>
              <a:t>‹#›</a:t>
            </a:fld>
            <a:endParaRPr lang="es-UY"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5BF3557-8A0B-4630-A14A-ACC396351593}" type="datetime1">
              <a:rPr lang="es-UY"/>
              <a:pPr>
                <a:defRPr/>
              </a:pPr>
              <a:t>18/10/2011</a:t>
            </a:fld>
            <a:endParaRPr lang="es-UY" dirty="0"/>
          </a:p>
        </p:txBody>
      </p:sp>
      <p:sp>
        <p:nvSpPr>
          <p:cNvPr id="6" name="4 Marcador de pie de página"/>
          <p:cNvSpPr>
            <a:spLocks noGrp="1"/>
          </p:cNvSpPr>
          <p:nvPr>
            <p:ph type="ftr" sz="quarter" idx="11"/>
          </p:nvPr>
        </p:nvSpPr>
        <p:spPr/>
        <p:txBody>
          <a:bodyPr/>
          <a:lstStyle>
            <a:lvl1pPr>
              <a:defRPr/>
            </a:lvl1pPr>
          </a:lstStyle>
          <a:p>
            <a:pPr>
              <a:defRPr/>
            </a:pPr>
            <a:endParaRPr lang="es-UY"/>
          </a:p>
        </p:txBody>
      </p:sp>
      <p:sp>
        <p:nvSpPr>
          <p:cNvPr id="7" name="5 Marcador de número de diapositiva"/>
          <p:cNvSpPr>
            <a:spLocks noGrp="1"/>
          </p:cNvSpPr>
          <p:nvPr>
            <p:ph type="sldNum" sz="quarter" idx="12"/>
          </p:nvPr>
        </p:nvSpPr>
        <p:spPr/>
        <p:txBody>
          <a:bodyPr/>
          <a:lstStyle>
            <a:lvl1pPr>
              <a:defRPr/>
            </a:lvl1pPr>
          </a:lstStyle>
          <a:p>
            <a:pPr>
              <a:defRPr/>
            </a:pPr>
            <a:fld id="{D6C86641-6901-47F6-A576-4701B77CB599}" type="slidenum">
              <a:rPr lang="es-UY"/>
              <a:pPr>
                <a:defRPr/>
              </a:pPr>
              <a:t>‹#›</a:t>
            </a:fld>
            <a:endParaRPr lang="es-UY"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3D8682E-7BC8-40B5-98EF-E3B0350C5627}" type="datetime1">
              <a:rPr lang="es-UY"/>
              <a:pPr>
                <a:defRPr/>
              </a:pPr>
              <a:t>18/10/2011</a:t>
            </a:fld>
            <a:endParaRPr lang="es-UY" dirty="0"/>
          </a:p>
        </p:txBody>
      </p:sp>
      <p:sp>
        <p:nvSpPr>
          <p:cNvPr id="6" name="4 Marcador de pie de página"/>
          <p:cNvSpPr>
            <a:spLocks noGrp="1"/>
          </p:cNvSpPr>
          <p:nvPr>
            <p:ph type="ftr" sz="quarter" idx="11"/>
          </p:nvPr>
        </p:nvSpPr>
        <p:spPr/>
        <p:txBody>
          <a:bodyPr/>
          <a:lstStyle>
            <a:lvl1pPr>
              <a:defRPr/>
            </a:lvl1pPr>
          </a:lstStyle>
          <a:p>
            <a:pPr>
              <a:defRPr/>
            </a:pPr>
            <a:endParaRPr lang="es-UY"/>
          </a:p>
        </p:txBody>
      </p:sp>
      <p:sp>
        <p:nvSpPr>
          <p:cNvPr id="7" name="5 Marcador de número de diapositiva"/>
          <p:cNvSpPr>
            <a:spLocks noGrp="1"/>
          </p:cNvSpPr>
          <p:nvPr>
            <p:ph type="sldNum" sz="quarter" idx="12"/>
          </p:nvPr>
        </p:nvSpPr>
        <p:spPr/>
        <p:txBody>
          <a:bodyPr/>
          <a:lstStyle>
            <a:lvl1pPr>
              <a:defRPr/>
            </a:lvl1pPr>
          </a:lstStyle>
          <a:p>
            <a:pPr>
              <a:defRPr/>
            </a:pPr>
            <a:fld id="{2E7E9AAE-A493-4FE1-B090-94F6F9F91734}" type="slidenum">
              <a:rPr lang="es-UY"/>
              <a:pPr>
                <a:defRPr/>
              </a:pPr>
              <a:t>‹#›</a:t>
            </a:fld>
            <a:endParaRPr lang="es-UY"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3609FA3-81F9-4944-BF19-90CADB6A9316}" type="datetime1">
              <a:rPr lang="es-UY"/>
              <a:pPr>
                <a:defRPr/>
              </a:pPr>
              <a:t>18/10/2011</a:t>
            </a:fld>
            <a:endParaRPr lang="es-UY"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s-UY"/>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D4243EB-886D-4290-9665-9C6203C0307C}" type="slidenum">
              <a:rPr lang="es-UY"/>
              <a:pPr>
                <a:defRPr/>
              </a:pPr>
              <a:t>‹#›</a:t>
            </a:fld>
            <a:endParaRPr lang="es-UY"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4 Imagen" descr="1.jpg"/>
          <p:cNvPicPr>
            <a:picLocks noChangeAspect="1"/>
          </p:cNvPicPr>
          <p:nvPr/>
        </p:nvPicPr>
        <p:blipFill>
          <a:blip r:embed="rId3"/>
          <a:srcRect/>
          <a:stretch>
            <a:fillRect/>
          </a:stretch>
        </p:blipFill>
        <p:spPr bwMode="auto">
          <a:xfrm>
            <a:off x="0" y="161925"/>
            <a:ext cx="9144000" cy="6723063"/>
          </a:xfrm>
          <a:prstGeom prst="rect">
            <a:avLst/>
          </a:prstGeom>
          <a:noFill/>
          <a:ln w="9525">
            <a:noFill/>
            <a:miter lim="800000"/>
            <a:headEnd/>
            <a:tailEnd/>
          </a:ln>
        </p:spPr>
      </p:pic>
      <p:sp>
        <p:nvSpPr>
          <p:cNvPr id="4" name="3 Título"/>
          <p:cNvSpPr>
            <a:spLocks noGrp="1"/>
          </p:cNvSpPr>
          <p:nvPr>
            <p:ph type="ctrTitle" idx="4294967295"/>
          </p:nvPr>
        </p:nvSpPr>
        <p:spPr>
          <a:xfrm>
            <a:off x="611188" y="1774825"/>
            <a:ext cx="7847012" cy="2159000"/>
          </a:xfrm>
        </p:spPr>
        <p:txBody>
          <a:bodyPr rtlCol="0">
            <a:noAutofit/>
          </a:bodyPr>
          <a:lstStyle/>
          <a:p>
            <a:pPr fontAlgn="auto">
              <a:spcAft>
                <a:spcPts val="0"/>
              </a:spcAft>
              <a:defRPr/>
            </a:pPr>
            <a:r>
              <a:rPr lang="es-ES" sz="2400" dirty="0" smtClean="0">
                <a:solidFill>
                  <a:srgbClr val="655126"/>
                </a:solidFill>
                <a:latin typeface="Trebuchet MS" pitchFamily="34" charset="0"/>
                <a:cs typeface="Tahoma" pitchFamily="34" charset="0"/>
              </a:rPr>
              <a:t/>
            </a:r>
            <a:br>
              <a:rPr lang="es-ES" sz="2400" dirty="0" smtClean="0">
                <a:solidFill>
                  <a:srgbClr val="655126"/>
                </a:solidFill>
                <a:latin typeface="Trebuchet MS" pitchFamily="34" charset="0"/>
                <a:cs typeface="Tahoma" pitchFamily="34" charset="0"/>
              </a:rPr>
            </a:br>
            <a:r>
              <a:rPr lang="es-ES" sz="2000" dirty="0" smtClean="0">
                <a:solidFill>
                  <a:srgbClr val="655126"/>
                </a:solidFill>
                <a:latin typeface="Trebuchet MS" pitchFamily="34" charset="0"/>
                <a:cs typeface="Tahoma" pitchFamily="34" charset="0"/>
              </a:rPr>
              <a:t> “Mejora en el acceso de las Mipymes a las compras gubernamentales a través de reformas en los mecanismos de compra del sector público</a:t>
            </a:r>
            <a:r>
              <a:rPr lang="es-ES" sz="2400" dirty="0" smtClean="0">
                <a:solidFill>
                  <a:srgbClr val="655126"/>
                </a:solidFill>
                <a:latin typeface="Trebuchet MS" pitchFamily="34" charset="0"/>
                <a:cs typeface="Tahoma" pitchFamily="34" charset="0"/>
              </a:rPr>
              <a:t>”</a:t>
            </a:r>
            <a:br>
              <a:rPr lang="es-ES" sz="2400" dirty="0" smtClean="0">
                <a:solidFill>
                  <a:srgbClr val="655126"/>
                </a:solidFill>
                <a:latin typeface="Trebuchet MS" pitchFamily="34" charset="0"/>
                <a:cs typeface="Tahoma" pitchFamily="34" charset="0"/>
              </a:rPr>
            </a:br>
            <a:r>
              <a:rPr lang="es-ES" sz="2400" dirty="0" smtClean="0">
                <a:latin typeface="Trebuchet MS" pitchFamily="34" charset="0"/>
                <a:cs typeface="Tahoma" pitchFamily="34" charset="0"/>
              </a:rPr>
              <a:t/>
            </a:r>
            <a:br>
              <a:rPr lang="es-ES" sz="2400" dirty="0" smtClean="0">
                <a:latin typeface="Trebuchet MS" pitchFamily="34" charset="0"/>
                <a:cs typeface="Tahoma" pitchFamily="34" charset="0"/>
              </a:rPr>
            </a:br>
            <a:r>
              <a:rPr lang="es-ES" sz="1400" dirty="0" smtClean="0">
                <a:latin typeface="Trebuchet MS" pitchFamily="34" charset="0"/>
                <a:cs typeface="Tahoma" pitchFamily="34" charset="0"/>
              </a:rPr>
              <a:t/>
            </a:r>
            <a:br>
              <a:rPr lang="es-ES" sz="1400" dirty="0" smtClean="0">
                <a:latin typeface="Trebuchet MS" pitchFamily="34" charset="0"/>
                <a:cs typeface="Tahoma" pitchFamily="34" charset="0"/>
              </a:rPr>
            </a:br>
            <a:r>
              <a:rPr lang="es-ES" sz="1400" dirty="0" smtClean="0">
                <a:solidFill>
                  <a:schemeClr val="tx1">
                    <a:lumMod val="65000"/>
                    <a:lumOff val="35000"/>
                  </a:schemeClr>
                </a:solidFill>
                <a:latin typeface="Trebuchet MS" pitchFamily="34" charset="0"/>
                <a:cs typeface="Tahoma" pitchFamily="34" charset="0"/>
              </a:rPr>
              <a:t>presentación especialmente desarrollada para la</a:t>
            </a:r>
            <a:br>
              <a:rPr lang="es-ES" sz="1400" dirty="0" smtClean="0">
                <a:solidFill>
                  <a:schemeClr val="tx1">
                    <a:lumMod val="65000"/>
                    <a:lumOff val="35000"/>
                  </a:schemeClr>
                </a:solidFill>
                <a:latin typeface="Trebuchet MS" pitchFamily="34" charset="0"/>
                <a:cs typeface="Tahoma" pitchFamily="34" charset="0"/>
              </a:rPr>
            </a:br>
            <a:r>
              <a:rPr lang="es-ES" sz="1400" dirty="0" smtClean="0">
                <a:solidFill>
                  <a:schemeClr val="tx1">
                    <a:lumMod val="65000"/>
                    <a:lumOff val="35000"/>
                  </a:schemeClr>
                </a:solidFill>
                <a:latin typeface="Trebuchet MS" pitchFamily="34" charset="0"/>
                <a:cs typeface="Tahoma" pitchFamily="34" charset="0"/>
              </a:rPr>
              <a:t/>
            </a:r>
            <a:br>
              <a:rPr lang="es-ES" sz="1400" dirty="0" smtClean="0">
                <a:solidFill>
                  <a:schemeClr val="tx1">
                    <a:lumMod val="65000"/>
                    <a:lumOff val="35000"/>
                  </a:schemeClr>
                </a:solidFill>
                <a:latin typeface="Trebuchet MS" pitchFamily="34" charset="0"/>
                <a:cs typeface="Tahoma" pitchFamily="34" charset="0"/>
              </a:rPr>
            </a:br>
            <a:r>
              <a:rPr lang="es-ES" sz="1800" dirty="0" smtClean="0">
                <a:latin typeface="Trebuchet MS" pitchFamily="34" charset="0"/>
                <a:cs typeface="Tahoma" pitchFamily="34" charset="0"/>
              </a:rPr>
              <a:t>VII Conferencia Anual sobre Compras Gubernamentales de las Américas</a:t>
            </a:r>
            <a:br>
              <a:rPr lang="es-ES" sz="1800" dirty="0" smtClean="0">
                <a:latin typeface="Trebuchet MS" pitchFamily="34" charset="0"/>
                <a:cs typeface="Tahoma" pitchFamily="34" charset="0"/>
              </a:rPr>
            </a:br>
            <a:r>
              <a:rPr lang="es-ES" sz="1600" dirty="0" smtClean="0">
                <a:latin typeface="Trebuchet MS" pitchFamily="34" charset="0"/>
                <a:cs typeface="Tahoma" pitchFamily="34" charset="0"/>
              </a:rPr>
              <a:t>Santo Domingo, Republica Dominicana </a:t>
            </a:r>
            <a:endParaRPr lang="es-UY" sz="1800" dirty="0">
              <a:latin typeface="Trebuchet MS"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2 Marcador de contenido"/>
          <p:cNvSpPr>
            <a:spLocks noGrp="1"/>
          </p:cNvSpPr>
          <p:nvPr>
            <p:ph idx="1"/>
          </p:nvPr>
        </p:nvSpPr>
        <p:spPr/>
        <p:txBody>
          <a:bodyPr/>
          <a:lstStyle/>
          <a:p>
            <a:pPr>
              <a:buClr>
                <a:srgbClr val="750000"/>
              </a:buClr>
              <a:buFont typeface="Wingdings" pitchFamily="2" charset="2"/>
              <a:buChar char="§"/>
            </a:pPr>
            <a:r>
              <a:rPr lang="es-ES" sz="2000" smtClean="0"/>
              <a:t>Focalización de programas de incentivo.</a:t>
            </a:r>
          </a:p>
          <a:p>
            <a:pPr lvl="1">
              <a:buClr>
                <a:srgbClr val="750000"/>
              </a:buClr>
              <a:buFont typeface="Wingdings" pitchFamily="2" charset="2"/>
              <a:buChar char="§"/>
            </a:pPr>
            <a:r>
              <a:rPr lang="es-ES" sz="1600" smtClean="0"/>
              <a:t>Sectores productivos.</a:t>
            </a:r>
          </a:p>
          <a:p>
            <a:pPr lvl="1">
              <a:buClr>
                <a:srgbClr val="750000"/>
              </a:buClr>
              <a:buFont typeface="Wingdings" pitchFamily="2" charset="2"/>
              <a:buChar char="§"/>
            </a:pPr>
            <a:endParaRPr lang="es-ES" sz="1600" smtClean="0"/>
          </a:p>
          <a:p>
            <a:pPr>
              <a:buClr>
                <a:srgbClr val="750000"/>
              </a:buClr>
              <a:buFont typeface="Wingdings" pitchFamily="2" charset="2"/>
              <a:buChar char="§"/>
            </a:pPr>
            <a:r>
              <a:rPr lang="es-ES" sz="2000" smtClean="0"/>
              <a:t>Carácter nacional</a:t>
            </a:r>
          </a:p>
          <a:p>
            <a:pPr lvl="1">
              <a:buClr>
                <a:srgbClr val="750000"/>
              </a:buClr>
              <a:buFont typeface="Wingdings" pitchFamily="2" charset="2"/>
              <a:buChar char="§"/>
            </a:pPr>
            <a:r>
              <a:rPr lang="es-ES" sz="1600" smtClean="0"/>
              <a:t>Porcentaje de integración</a:t>
            </a:r>
          </a:p>
          <a:p>
            <a:pPr lvl="1">
              <a:buClr>
                <a:srgbClr val="750000"/>
              </a:buClr>
              <a:buFont typeface="Wingdings" pitchFamily="2" charset="2"/>
              <a:buChar char="§"/>
            </a:pPr>
            <a:r>
              <a:rPr lang="es-ES" sz="1600" smtClean="0"/>
              <a:t>Cambio de partida arancelaria</a:t>
            </a:r>
          </a:p>
          <a:p>
            <a:pPr lvl="1">
              <a:buClr>
                <a:srgbClr val="750000"/>
              </a:buClr>
              <a:buFont typeface="Wingdings" pitchFamily="2" charset="2"/>
              <a:buChar char="§"/>
            </a:pPr>
            <a:endParaRPr lang="es-ES" sz="1600" smtClean="0"/>
          </a:p>
          <a:p>
            <a:pPr>
              <a:buClr>
                <a:srgbClr val="750000"/>
              </a:buClr>
              <a:buFont typeface="Wingdings" pitchFamily="2" charset="2"/>
              <a:buChar char="§"/>
            </a:pPr>
            <a:r>
              <a:rPr lang="es-ES" sz="2000" smtClean="0"/>
              <a:t>Comprobación de origen nacional</a:t>
            </a:r>
          </a:p>
          <a:p>
            <a:pPr lvl="1">
              <a:buClr>
                <a:srgbClr val="750000"/>
              </a:buClr>
              <a:buFont typeface="Wingdings" pitchFamily="2" charset="2"/>
              <a:buChar char="§"/>
            </a:pPr>
            <a:r>
              <a:rPr lang="es-ES" sz="1600" smtClean="0"/>
              <a:t>Comprador</a:t>
            </a:r>
          </a:p>
          <a:p>
            <a:pPr lvl="1">
              <a:buClr>
                <a:srgbClr val="750000"/>
              </a:buClr>
              <a:buFont typeface="Wingdings" pitchFamily="2" charset="2"/>
              <a:buChar char="§"/>
            </a:pPr>
            <a:r>
              <a:rPr lang="es-ES" sz="1600" smtClean="0"/>
              <a:t>Organismos independientes</a:t>
            </a:r>
          </a:p>
          <a:p>
            <a:pPr>
              <a:buClr>
                <a:srgbClr val="750000"/>
              </a:buClr>
              <a:buFont typeface="Wingdings" pitchFamily="2" charset="2"/>
              <a:buChar char="§"/>
            </a:pPr>
            <a:endParaRPr lang="es-ES" sz="2000" smtClean="0"/>
          </a:p>
          <a:p>
            <a:pPr>
              <a:buClr>
                <a:srgbClr val="750000"/>
              </a:buClr>
              <a:buFont typeface="Wingdings" pitchFamily="2" charset="2"/>
              <a:buChar char="§"/>
            </a:pPr>
            <a:endParaRPr lang="es-ES" sz="2000" smtClean="0"/>
          </a:p>
          <a:p>
            <a:pPr>
              <a:buClr>
                <a:srgbClr val="750000"/>
              </a:buClr>
              <a:buFont typeface="Wingdings" pitchFamily="2" charset="2"/>
              <a:buChar char="§"/>
            </a:pPr>
            <a:endParaRPr lang="es-ES" sz="2000" smtClean="0"/>
          </a:p>
        </p:txBody>
      </p:sp>
      <p:sp>
        <p:nvSpPr>
          <p:cNvPr id="5" name="4 Rectángulo redondeado"/>
          <p:cNvSpPr/>
          <p:nvPr/>
        </p:nvSpPr>
        <p:spPr>
          <a:xfrm>
            <a:off x="-107950" y="549275"/>
            <a:ext cx="4608513" cy="431800"/>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1" name="5 CuadroTexto"/>
          <p:cNvSpPr txBox="1">
            <a:spLocks noChangeArrowheads="1"/>
          </p:cNvSpPr>
          <p:nvPr/>
        </p:nvSpPr>
        <p:spPr bwMode="auto">
          <a:xfrm>
            <a:off x="1914525" y="549275"/>
            <a:ext cx="2441575" cy="430213"/>
          </a:xfrm>
          <a:prstGeom prst="rect">
            <a:avLst/>
          </a:prstGeom>
          <a:noFill/>
          <a:ln w="9525">
            <a:noFill/>
            <a:miter lim="800000"/>
            <a:headEnd/>
            <a:tailEnd/>
          </a:ln>
        </p:spPr>
        <p:txBody>
          <a:bodyPr wrap="none">
            <a:spAutoFit/>
          </a:bodyPr>
          <a:lstStyle/>
          <a:p>
            <a:pPr algn="r"/>
            <a:r>
              <a:rPr lang="es-ES" sz="2200">
                <a:solidFill>
                  <a:schemeClr val="bg1"/>
                </a:solidFill>
                <a:latin typeface="Calibri" pitchFamily="34" charset="0"/>
              </a:rPr>
              <a:t>ORIGEN NACIONAL </a:t>
            </a:r>
            <a:endParaRPr lang="en-US" sz="2200">
              <a:solidFill>
                <a:schemeClr val="bg1"/>
              </a:solidFill>
              <a:latin typeface="Calibri" pitchFamily="34" charset="0"/>
            </a:endParaRPr>
          </a:p>
        </p:txBody>
      </p:sp>
      <p:sp>
        <p:nvSpPr>
          <p:cNvPr id="10" name="9 Rectángulo redondeado"/>
          <p:cNvSpPr/>
          <p:nvPr/>
        </p:nvSpPr>
        <p:spPr>
          <a:xfrm>
            <a:off x="8604250" y="6524625"/>
            <a:ext cx="252413" cy="252413"/>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 </a:t>
            </a:r>
            <a:endParaRPr lang="en-US" dirty="0"/>
          </a:p>
        </p:txBody>
      </p:sp>
      <p:sp>
        <p:nvSpPr>
          <p:cNvPr id="32773" name="4 Marcador de número de diapositiva"/>
          <p:cNvSpPr>
            <a:spLocks noGrp="1"/>
          </p:cNvSpPr>
          <p:nvPr>
            <p:ph type="sldNum" sz="quarter" idx="12"/>
          </p:nvPr>
        </p:nvSpPr>
        <p:spPr bwMode="auto">
          <a:xfrm>
            <a:off x="8532813" y="6524625"/>
            <a:ext cx="360362" cy="217488"/>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CB4389FE-6A9D-43A8-A5B9-F1058D09D637}" type="slidenum">
              <a:rPr lang="es-UY" b="1">
                <a:solidFill>
                  <a:schemeClr val="bg1"/>
                </a:solidFill>
              </a:rPr>
              <a:pPr algn="ctr" fontAlgn="base">
                <a:spcBef>
                  <a:spcPct val="0"/>
                </a:spcBef>
                <a:spcAft>
                  <a:spcPct val="0"/>
                </a:spcAft>
              </a:pPr>
              <a:t>10</a:t>
            </a:fld>
            <a:r>
              <a:rPr lang="es-UY" b="1">
                <a:solidFill>
                  <a:schemeClr val="bg1"/>
                </a:solidFill>
              </a:rPr>
              <a:t> </a:t>
            </a:r>
          </a:p>
        </p:txBody>
      </p:sp>
      <p:pic>
        <p:nvPicPr>
          <p:cNvPr id="32774" name="6 Imagen" descr="ic_programamipymes.jpg"/>
          <p:cNvPicPr>
            <a:picLocks noChangeAspect="1"/>
          </p:cNvPicPr>
          <p:nvPr/>
        </p:nvPicPr>
        <p:blipFill>
          <a:blip r:embed="rId3"/>
          <a:srcRect/>
          <a:stretch>
            <a:fillRect/>
          </a:stretch>
        </p:blipFill>
        <p:spPr bwMode="auto">
          <a:xfrm>
            <a:off x="7235825" y="4652963"/>
            <a:ext cx="1117600"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6 Imagen" descr="final 50por.jpg"/>
          <p:cNvPicPr>
            <a:picLocks noChangeAspect="1"/>
          </p:cNvPicPr>
          <p:nvPr/>
        </p:nvPicPr>
        <p:blipFill>
          <a:blip r:embed="rId3"/>
          <a:srcRect/>
          <a:stretch>
            <a:fillRect/>
          </a:stretch>
        </p:blipFill>
        <p:spPr bwMode="auto">
          <a:xfrm>
            <a:off x="0" y="3500438"/>
            <a:ext cx="9144000" cy="4475162"/>
          </a:xfrm>
          <a:prstGeom prst="rect">
            <a:avLst/>
          </a:prstGeom>
          <a:noFill/>
          <a:ln w="9525">
            <a:noFill/>
            <a:miter lim="800000"/>
            <a:headEnd/>
            <a:tailEnd/>
          </a:ln>
        </p:spPr>
      </p:pic>
      <p:sp>
        <p:nvSpPr>
          <p:cNvPr id="5" name="4 Rectángulo redondeado"/>
          <p:cNvSpPr/>
          <p:nvPr/>
        </p:nvSpPr>
        <p:spPr>
          <a:xfrm>
            <a:off x="8604250" y="6524625"/>
            <a:ext cx="252413" cy="252413"/>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 </a:t>
            </a:r>
            <a:endParaRPr lang="en-US" dirty="0"/>
          </a:p>
        </p:txBody>
      </p:sp>
      <p:sp>
        <p:nvSpPr>
          <p:cNvPr id="34819" name="4 Marcador de número de diapositiva"/>
          <p:cNvSpPr>
            <a:spLocks noGrp="1"/>
          </p:cNvSpPr>
          <p:nvPr>
            <p:ph type="sldNum" sz="quarter" idx="12"/>
          </p:nvPr>
        </p:nvSpPr>
        <p:spPr bwMode="auto">
          <a:xfrm>
            <a:off x="8532813" y="6524625"/>
            <a:ext cx="360362" cy="217488"/>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762486F0-E845-4DCB-ADCA-4A934DC57EB9}" type="slidenum">
              <a:rPr lang="es-UY" b="1">
                <a:solidFill>
                  <a:schemeClr val="bg1"/>
                </a:solidFill>
              </a:rPr>
              <a:pPr algn="ctr" fontAlgn="base">
                <a:spcBef>
                  <a:spcPct val="0"/>
                </a:spcBef>
                <a:spcAft>
                  <a:spcPct val="0"/>
                </a:spcAft>
              </a:pPr>
              <a:t>11</a:t>
            </a:fld>
            <a:r>
              <a:rPr lang="es-UY" b="1">
                <a:solidFill>
                  <a:schemeClr val="bg1"/>
                </a:solidFill>
              </a:rPr>
              <a:t> </a:t>
            </a:r>
          </a:p>
        </p:txBody>
      </p:sp>
      <p:graphicFrame>
        <p:nvGraphicFramePr>
          <p:cNvPr id="4" name="3 Tabla"/>
          <p:cNvGraphicFramePr>
            <a:graphicFrameLocks noGrp="1"/>
          </p:cNvGraphicFramePr>
          <p:nvPr/>
        </p:nvGraphicFramePr>
        <p:xfrm>
          <a:off x="323850" y="1341438"/>
          <a:ext cx="8569325" cy="3887787"/>
        </p:xfrm>
        <a:graphic>
          <a:graphicData uri="http://schemas.openxmlformats.org/drawingml/2006/table">
            <a:tbl>
              <a:tblPr firstRow="1" bandRow="1">
                <a:tableStyleId>{21E4AEA4-8DFA-4A89-87EB-49C32662AFE0}</a:tableStyleId>
              </a:tblPr>
              <a:tblGrid>
                <a:gridCol w="2878667"/>
                <a:gridCol w="2878667"/>
                <a:gridCol w="2811617"/>
              </a:tblGrid>
              <a:tr h="423337">
                <a:tc>
                  <a:txBody>
                    <a:bodyPr/>
                    <a:lstStyle/>
                    <a:p>
                      <a:r>
                        <a:rPr lang="es-ES" sz="1200" b="1" dirty="0" smtClean="0">
                          <a:latin typeface="Arial Unicode MS" pitchFamily="34" charset="-128"/>
                          <a:ea typeface="Arial Unicode MS" pitchFamily="34" charset="-128"/>
                          <a:cs typeface="Arial Unicode MS" pitchFamily="34" charset="-128"/>
                        </a:rPr>
                        <a:t>Objetivo</a:t>
                      </a:r>
                      <a:endParaRPr lang="en-US" sz="1200" b="1" dirty="0">
                        <a:solidFill>
                          <a:schemeClr val="bg1"/>
                        </a:solidFill>
                        <a:latin typeface="Arial Unicode MS" pitchFamily="34" charset="-128"/>
                        <a:ea typeface="Arial Unicode MS" pitchFamily="34" charset="-128"/>
                        <a:cs typeface="Arial Unicode MS" pitchFamily="34"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200" b="1" dirty="0" smtClean="0">
                          <a:solidFill>
                            <a:schemeClr val="lt1"/>
                          </a:solidFill>
                          <a:latin typeface="Arial Unicode MS" pitchFamily="34" charset="-128"/>
                          <a:ea typeface="Arial Unicode MS" pitchFamily="34" charset="-128"/>
                          <a:cs typeface="Arial Unicode MS" pitchFamily="34" charset="-128"/>
                        </a:rPr>
                        <a:t>Actividad</a:t>
                      </a:r>
                      <a:endParaRPr lang="en-US" sz="1200" b="1" dirty="0">
                        <a:solidFill>
                          <a:schemeClr val="bg1"/>
                        </a:solidFill>
                        <a:latin typeface="Arial Unicode MS" pitchFamily="34" charset="-128"/>
                        <a:ea typeface="Arial Unicode MS" pitchFamily="34" charset="-128"/>
                        <a:cs typeface="Arial Unicode MS" pitchFamily="34"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solidFill>
                            <a:schemeClr val="bg1"/>
                          </a:solidFill>
                          <a:latin typeface="Arial Unicode MS" pitchFamily="34" charset="-128"/>
                          <a:ea typeface="Arial Unicode MS" pitchFamily="34" charset="-128"/>
                          <a:cs typeface="Arial Unicode MS" pitchFamily="34" charset="-128"/>
                        </a:rPr>
                        <a:t>Resultados esperados</a:t>
                      </a:r>
                      <a:endParaRPr lang="en-US" sz="1200" b="1" dirty="0">
                        <a:solidFill>
                          <a:schemeClr val="bg1"/>
                        </a:solidFill>
                        <a:latin typeface="Arial Unicode MS" pitchFamily="34" charset="-128"/>
                        <a:ea typeface="Arial Unicode MS" pitchFamily="34" charset="-128"/>
                        <a:cs typeface="Arial Unicode MS" pitchFamily="34"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2613">
                <a:tc>
                  <a:txBody>
                    <a:bodyPr/>
                    <a:lstStyle/>
                    <a:p>
                      <a:pPr algn="l"/>
                      <a:r>
                        <a:rPr lang="es-UY" sz="1100" spc="0" baseline="0" dirty="0" smtClean="0">
                          <a:solidFill>
                            <a:schemeClr val="accent2">
                              <a:lumMod val="50000"/>
                            </a:schemeClr>
                          </a:solidFill>
                          <a:latin typeface="Arial Unicode MS" pitchFamily="34" charset="-128"/>
                          <a:ea typeface="Arial Unicode MS" pitchFamily="34" charset="-128"/>
                          <a:cs typeface="Arial Unicode MS" pitchFamily="34" charset="-128"/>
                        </a:rPr>
                        <a:t>1º ETAPA: Planificación Estratégica.</a:t>
                      </a:r>
                    </a:p>
                    <a:p>
                      <a:pPr algn="l"/>
                      <a:r>
                        <a:rPr lang="es-UY" sz="1100" spc="0" baseline="0" dirty="0" smtClean="0">
                          <a:solidFill>
                            <a:schemeClr val="accent2">
                              <a:lumMod val="50000"/>
                            </a:schemeClr>
                          </a:solidFill>
                          <a:latin typeface="Arial Unicode MS" pitchFamily="34" charset="-128"/>
                          <a:ea typeface="Arial Unicode MS" pitchFamily="34" charset="-128"/>
                          <a:cs typeface="Arial Unicode MS" pitchFamily="34" charset="-128"/>
                        </a:rPr>
                        <a:t>Incorporar herramientas de gestión que permitan a la dirección la planificación y monitoreo del negocio.</a:t>
                      </a:r>
                    </a:p>
                    <a:p>
                      <a:pPr algn="l"/>
                      <a:endParaRPr lang="en-US" sz="1100" b="0" spc="0" dirty="0">
                        <a:solidFill>
                          <a:schemeClr val="accent2">
                            <a:lumMod val="50000"/>
                          </a:schemeClr>
                        </a:solidFill>
                        <a:latin typeface="Arial Unicode MS" pitchFamily="34" charset="-128"/>
                        <a:ea typeface="Arial Unicode MS" pitchFamily="34" charset="-128"/>
                        <a:cs typeface="Arial Unicode MS" pitchFamily="34" charset="-128"/>
                      </a:endParaRPr>
                    </a:p>
                  </a:txBody>
                  <a:tcPr marL="144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sz="1100" b="0" spc="0" dirty="0" smtClean="0">
                          <a:solidFill>
                            <a:schemeClr val="accent2">
                              <a:lumMod val="50000"/>
                            </a:schemeClr>
                          </a:solidFill>
                          <a:latin typeface="Arial Unicode MS" pitchFamily="34" charset="-128"/>
                          <a:ea typeface="Arial Unicode MS" pitchFamily="34" charset="-128"/>
                          <a:cs typeface="Arial Unicode MS" pitchFamily="34" charset="-128"/>
                        </a:rPr>
                        <a:t>Puesta a punto del modelo de negocios:</a:t>
                      </a:r>
                    </a:p>
                    <a:p>
                      <a:pPr marL="0" marR="0" indent="0" algn="l" defTabSz="914400" rtl="0" eaLnBrk="1" fontAlgn="auto" latinLnBrk="0" hangingPunct="1">
                        <a:lnSpc>
                          <a:spcPct val="100000"/>
                        </a:lnSpc>
                        <a:spcBef>
                          <a:spcPts val="0"/>
                        </a:spcBef>
                        <a:spcAft>
                          <a:spcPts val="0"/>
                        </a:spcAft>
                        <a:buClrTx/>
                        <a:buSzTx/>
                        <a:buFontTx/>
                        <a:buNone/>
                        <a:tabLst/>
                        <a:defRPr/>
                      </a:pPr>
                      <a:r>
                        <a:rPr lang="es-UY" sz="1100" b="0" spc="0" dirty="0" smtClean="0">
                          <a:solidFill>
                            <a:schemeClr val="accent2">
                              <a:lumMod val="50000"/>
                            </a:schemeClr>
                          </a:solidFill>
                          <a:latin typeface="Arial Unicode MS" pitchFamily="34" charset="-128"/>
                          <a:ea typeface="Arial Unicode MS" pitchFamily="34" charset="-128"/>
                          <a:cs typeface="Arial Unicode MS" pitchFamily="34" charset="-128"/>
                        </a:rPr>
                        <a:t>Definición del modelo de negocios.</a:t>
                      </a:r>
                    </a:p>
                    <a:p>
                      <a:pPr marL="0" marR="0" indent="0" algn="l" defTabSz="914400" rtl="0" eaLnBrk="1" fontAlgn="auto" latinLnBrk="0" hangingPunct="1">
                        <a:lnSpc>
                          <a:spcPct val="100000"/>
                        </a:lnSpc>
                        <a:spcBef>
                          <a:spcPts val="0"/>
                        </a:spcBef>
                        <a:spcAft>
                          <a:spcPts val="0"/>
                        </a:spcAft>
                        <a:buClrTx/>
                        <a:buSzTx/>
                        <a:buFontTx/>
                        <a:buNone/>
                        <a:tabLst/>
                        <a:defRPr/>
                      </a:pPr>
                      <a:r>
                        <a:rPr lang="es-UY" sz="1100" b="0" spc="0" dirty="0" smtClean="0">
                          <a:solidFill>
                            <a:schemeClr val="accent2">
                              <a:lumMod val="50000"/>
                            </a:schemeClr>
                          </a:solidFill>
                          <a:latin typeface="Arial Unicode MS" pitchFamily="34" charset="-128"/>
                          <a:ea typeface="Arial Unicode MS" pitchFamily="34" charset="-128"/>
                          <a:cs typeface="Arial Unicode MS" pitchFamily="34" charset="-128"/>
                        </a:rPr>
                        <a:t>Capacitación: Costos, Gestión por objetivos,</a:t>
                      </a:r>
                    </a:p>
                    <a:p>
                      <a:pPr marL="0" marR="0" indent="0" algn="l" defTabSz="914400" rtl="0" eaLnBrk="1" fontAlgn="auto" latinLnBrk="0" hangingPunct="1">
                        <a:lnSpc>
                          <a:spcPct val="100000"/>
                        </a:lnSpc>
                        <a:spcBef>
                          <a:spcPts val="0"/>
                        </a:spcBef>
                        <a:spcAft>
                          <a:spcPts val="0"/>
                        </a:spcAft>
                        <a:buClrTx/>
                        <a:buSzTx/>
                        <a:buFontTx/>
                        <a:buNone/>
                        <a:tabLst/>
                        <a:defRPr/>
                      </a:pPr>
                      <a:r>
                        <a:rPr lang="es-UY" sz="1100" b="0" spc="0" dirty="0" smtClean="0">
                          <a:solidFill>
                            <a:schemeClr val="accent2">
                              <a:lumMod val="50000"/>
                            </a:schemeClr>
                          </a:solidFill>
                          <a:latin typeface="Arial Unicode MS" pitchFamily="34" charset="-128"/>
                          <a:ea typeface="Arial Unicode MS" pitchFamily="34" charset="-128"/>
                          <a:cs typeface="Arial Unicode MS" pitchFamily="34" charset="-128"/>
                        </a:rPr>
                        <a:t>Presupuestación</a:t>
                      </a:r>
                      <a:endParaRPr lang="en-US" sz="1100" b="0" spc="0" dirty="0">
                        <a:solidFill>
                          <a:schemeClr val="accent2">
                            <a:lumMod val="50000"/>
                          </a:schemeClr>
                        </a:solidFill>
                        <a:latin typeface="Arial Unicode MS" pitchFamily="34" charset="-128"/>
                        <a:ea typeface="Arial Unicode MS" pitchFamily="34" charset="-128"/>
                        <a:cs typeface="Arial Unicode MS" pitchFamily="34" charset="-128"/>
                      </a:endParaRPr>
                    </a:p>
                  </a:txBody>
                  <a:tcPr marL="144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sz="1100" b="0" spc="0" dirty="0" smtClean="0">
                          <a:solidFill>
                            <a:schemeClr val="accent2">
                              <a:lumMod val="50000"/>
                            </a:schemeClr>
                          </a:solidFill>
                          <a:latin typeface="Arial Unicode MS" pitchFamily="34" charset="-128"/>
                          <a:ea typeface="Arial Unicode MS" pitchFamily="34" charset="-128"/>
                          <a:cs typeface="Arial Unicode MS" pitchFamily="34" charset="-128"/>
                        </a:rPr>
                        <a:t>Modelo de negocios definido.</a:t>
                      </a:r>
                    </a:p>
                    <a:p>
                      <a:pPr marL="0" marR="0" indent="0" algn="l" defTabSz="914400" rtl="0" eaLnBrk="1" fontAlgn="auto" latinLnBrk="0" hangingPunct="1">
                        <a:lnSpc>
                          <a:spcPct val="100000"/>
                        </a:lnSpc>
                        <a:spcBef>
                          <a:spcPts val="0"/>
                        </a:spcBef>
                        <a:spcAft>
                          <a:spcPts val="0"/>
                        </a:spcAft>
                        <a:buClrTx/>
                        <a:buSzTx/>
                        <a:buFontTx/>
                        <a:buNone/>
                        <a:tabLst/>
                        <a:defRPr/>
                      </a:pPr>
                      <a:r>
                        <a:rPr lang="es-UY" sz="1100" b="0" spc="0" dirty="0" smtClean="0">
                          <a:solidFill>
                            <a:schemeClr val="accent2">
                              <a:lumMod val="50000"/>
                            </a:schemeClr>
                          </a:solidFill>
                          <a:latin typeface="Arial Unicode MS" pitchFamily="34" charset="-128"/>
                          <a:ea typeface="Arial Unicode MS" pitchFamily="34" charset="-128"/>
                          <a:cs typeface="Arial Unicode MS" pitchFamily="34" charset="-128"/>
                        </a:rPr>
                        <a:t>Sistema de información definido: se conocen los costos, rentabilidad, presupuestacion.</a:t>
                      </a:r>
                      <a:endParaRPr lang="en-US" sz="1100" b="0" spc="0" dirty="0">
                        <a:solidFill>
                          <a:schemeClr val="accent2">
                            <a:lumMod val="50000"/>
                          </a:schemeClr>
                        </a:solidFill>
                        <a:latin typeface="Arial Unicode MS" pitchFamily="34" charset="-128"/>
                        <a:ea typeface="Arial Unicode MS" pitchFamily="34" charset="-128"/>
                        <a:cs typeface="Arial Unicode MS" pitchFamily="34" charset="-128"/>
                      </a:endParaRPr>
                    </a:p>
                  </a:txBody>
                  <a:tcPr marL="144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2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Y" sz="1100" b="0" spc="0" dirty="0" smtClean="0">
                          <a:solidFill>
                            <a:schemeClr val="accent2">
                              <a:lumMod val="50000"/>
                            </a:schemeClr>
                          </a:solidFill>
                          <a:latin typeface="Arial Unicode MS" pitchFamily="34" charset="-128"/>
                          <a:ea typeface="Arial Unicode MS" pitchFamily="34" charset="-128"/>
                          <a:cs typeface="Arial Unicode MS" pitchFamily="34" charset="-128"/>
                        </a:rPr>
                        <a:t>2º ETAPA : LOGISTICA</a:t>
                      </a:r>
                    </a:p>
                    <a:p>
                      <a:pPr marL="0" marR="0" lvl="0" indent="0" algn="l" defTabSz="914400" rtl="0" eaLnBrk="1" fontAlgn="auto" latinLnBrk="0" hangingPunct="1">
                        <a:lnSpc>
                          <a:spcPct val="100000"/>
                        </a:lnSpc>
                        <a:spcBef>
                          <a:spcPts val="0"/>
                        </a:spcBef>
                        <a:spcAft>
                          <a:spcPts val="0"/>
                        </a:spcAft>
                        <a:buClrTx/>
                        <a:buSzTx/>
                        <a:buFontTx/>
                        <a:buNone/>
                        <a:tabLst/>
                        <a:defRPr/>
                      </a:pPr>
                      <a:r>
                        <a:rPr lang="es-UY" sz="1100" b="0" spc="0" dirty="0" smtClean="0">
                          <a:solidFill>
                            <a:schemeClr val="accent2">
                              <a:lumMod val="50000"/>
                            </a:schemeClr>
                          </a:solidFill>
                          <a:latin typeface="Arial Unicode MS" pitchFamily="34" charset="-128"/>
                          <a:ea typeface="Arial Unicode MS" pitchFamily="34" charset="-128"/>
                          <a:cs typeface="Arial Unicode MS" pitchFamily="34" charset="-128"/>
                        </a:rPr>
                        <a:t>Incorporar metodologías y herramientas que  permitan gestionar Compras, producción y  entregas.</a:t>
                      </a:r>
                      <a:endParaRPr lang="en-US" sz="1100" b="0" spc="0" dirty="0">
                        <a:solidFill>
                          <a:schemeClr val="accent2">
                            <a:lumMod val="50000"/>
                          </a:schemeClr>
                        </a:solidFill>
                        <a:latin typeface="Arial Unicode MS" pitchFamily="34" charset="-128"/>
                        <a:ea typeface="Arial Unicode MS" pitchFamily="34" charset="-128"/>
                        <a:cs typeface="Arial Unicode MS" pitchFamily="34" charset="-128"/>
                      </a:endParaRPr>
                    </a:p>
                  </a:txBody>
                  <a:tcPr marL="144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sz="1100" b="0" spc="0" dirty="0" smtClean="0">
                          <a:solidFill>
                            <a:schemeClr val="accent2">
                              <a:lumMod val="50000"/>
                            </a:schemeClr>
                          </a:solidFill>
                          <a:latin typeface="Arial Unicode MS" pitchFamily="34" charset="-128"/>
                          <a:ea typeface="Arial Unicode MS" pitchFamily="34" charset="-128"/>
                          <a:cs typeface="Arial Unicode MS" pitchFamily="34" charset="-128"/>
                        </a:rPr>
                        <a:t>1. Diagnóstico</a:t>
                      </a:r>
                    </a:p>
                    <a:p>
                      <a:pPr marL="0" marR="0" indent="0" algn="l" defTabSz="914400" rtl="0" eaLnBrk="1" fontAlgn="auto" latinLnBrk="0" hangingPunct="1">
                        <a:lnSpc>
                          <a:spcPct val="100000"/>
                        </a:lnSpc>
                        <a:spcBef>
                          <a:spcPts val="0"/>
                        </a:spcBef>
                        <a:spcAft>
                          <a:spcPts val="0"/>
                        </a:spcAft>
                        <a:buClrTx/>
                        <a:buSzTx/>
                        <a:buFontTx/>
                        <a:buNone/>
                        <a:tabLst/>
                        <a:defRPr/>
                      </a:pPr>
                      <a:r>
                        <a:rPr lang="es-UY" sz="1100" b="0" spc="0" dirty="0" smtClean="0">
                          <a:solidFill>
                            <a:schemeClr val="accent2">
                              <a:lumMod val="50000"/>
                            </a:schemeClr>
                          </a:solidFill>
                          <a:latin typeface="Arial Unicode MS" pitchFamily="34" charset="-128"/>
                          <a:ea typeface="Arial Unicode MS" pitchFamily="34" charset="-128"/>
                          <a:cs typeface="Arial Unicode MS" pitchFamily="34" charset="-128"/>
                        </a:rPr>
                        <a:t>2. Compras y Gestión de Inventarios.</a:t>
                      </a:r>
                    </a:p>
                    <a:p>
                      <a:pPr marL="0" marR="0" indent="0" algn="l" defTabSz="914400" rtl="0" eaLnBrk="1" fontAlgn="auto" latinLnBrk="0" hangingPunct="1">
                        <a:lnSpc>
                          <a:spcPct val="100000"/>
                        </a:lnSpc>
                        <a:spcBef>
                          <a:spcPts val="0"/>
                        </a:spcBef>
                        <a:spcAft>
                          <a:spcPts val="0"/>
                        </a:spcAft>
                        <a:buClrTx/>
                        <a:buSzTx/>
                        <a:buFontTx/>
                        <a:buNone/>
                        <a:tabLst/>
                        <a:defRPr/>
                      </a:pPr>
                      <a:r>
                        <a:rPr lang="es-UY" sz="1100" b="0" spc="0" dirty="0" smtClean="0">
                          <a:solidFill>
                            <a:schemeClr val="accent2">
                              <a:lumMod val="50000"/>
                            </a:schemeClr>
                          </a:solidFill>
                          <a:latin typeface="Arial Unicode MS" pitchFamily="34" charset="-128"/>
                          <a:ea typeface="Arial Unicode MS" pitchFamily="34" charset="-128"/>
                          <a:cs typeface="Arial Unicode MS" pitchFamily="34" charset="-128"/>
                        </a:rPr>
                        <a:t>3. Producción</a:t>
                      </a:r>
                      <a:endParaRPr lang="en-US" sz="1100" b="0" spc="0" dirty="0">
                        <a:solidFill>
                          <a:schemeClr val="accent2">
                            <a:lumMod val="50000"/>
                          </a:schemeClr>
                        </a:solidFill>
                        <a:latin typeface="Arial Unicode MS" pitchFamily="34" charset="-128"/>
                        <a:ea typeface="Arial Unicode MS" pitchFamily="34" charset="-128"/>
                        <a:cs typeface="Arial Unicode MS" pitchFamily="34" charset="-128"/>
                      </a:endParaRPr>
                    </a:p>
                  </a:txBody>
                  <a:tcPr marL="144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sz="1100" b="0" spc="0" dirty="0" smtClean="0">
                          <a:solidFill>
                            <a:schemeClr val="accent2">
                              <a:lumMod val="50000"/>
                            </a:schemeClr>
                          </a:solidFill>
                          <a:latin typeface="Arial Unicode MS" pitchFamily="34" charset="-128"/>
                          <a:ea typeface="Arial Unicode MS" pitchFamily="34" charset="-128"/>
                          <a:cs typeface="Arial Unicode MS" pitchFamily="34" charset="-128"/>
                        </a:rPr>
                        <a:t>Las empresas habrán incorporado herramientas que permitan la gestión y control de compras, inventarios y producción.</a:t>
                      </a:r>
                      <a:endParaRPr lang="en-US" sz="1100" b="0" spc="0" dirty="0">
                        <a:solidFill>
                          <a:schemeClr val="accent2">
                            <a:lumMod val="50000"/>
                          </a:schemeClr>
                        </a:solidFill>
                        <a:latin typeface="Arial Unicode MS" pitchFamily="34" charset="-128"/>
                        <a:ea typeface="Arial Unicode MS" pitchFamily="34" charset="-128"/>
                        <a:cs typeface="Arial Unicode MS" pitchFamily="34" charset="-128"/>
                      </a:endParaRPr>
                    </a:p>
                  </a:txBody>
                  <a:tcPr marL="144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9870">
                <a:tc>
                  <a:txBody>
                    <a:bodyPr/>
                    <a:lstStyle/>
                    <a:p>
                      <a:r>
                        <a:rPr lang="es-UY" sz="1100" spc="0" dirty="0" smtClean="0">
                          <a:solidFill>
                            <a:schemeClr val="accent2">
                              <a:lumMod val="50000"/>
                            </a:schemeClr>
                          </a:solidFill>
                          <a:latin typeface="Arial Unicode MS" pitchFamily="34" charset="-128"/>
                          <a:ea typeface="Arial Unicode MS" pitchFamily="34" charset="-128"/>
                          <a:cs typeface="Arial Unicode MS" pitchFamily="34" charset="-128"/>
                        </a:rPr>
                        <a:t>3º ETAPA: CALIDAD</a:t>
                      </a:r>
                    </a:p>
                    <a:p>
                      <a:r>
                        <a:rPr lang="es-UY" sz="1100" spc="0" dirty="0" smtClean="0">
                          <a:solidFill>
                            <a:schemeClr val="accent2">
                              <a:lumMod val="50000"/>
                            </a:schemeClr>
                          </a:solidFill>
                          <a:latin typeface="Arial Unicode MS" pitchFamily="34" charset="-128"/>
                          <a:ea typeface="Arial Unicode MS" pitchFamily="34" charset="-128"/>
                          <a:cs typeface="Arial Unicode MS" pitchFamily="34" charset="-128"/>
                        </a:rPr>
                        <a:t>Incorporar herramientas de que aseguren la calidad y mejora continua.</a:t>
                      </a:r>
                      <a:endParaRPr lang="en-US" sz="1100" b="0" spc="0" dirty="0">
                        <a:solidFill>
                          <a:schemeClr val="accent2">
                            <a:lumMod val="50000"/>
                          </a:schemeClr>
                        </a:solidFill>
                        <a:latin typeface="Arial Unicode MS" pitchFamily="34" charset="-128"/>
                        <a:ea typeface="Arial Unicode MS" pitchFamily="34" charset="-128"/>
                        <a:cs typeface="Arial Unicode MS" pitchFamily="34" charset="-128"/>
                      </a:endParaRPr>
                    </a:p>
                  </a:txBody>
                  <a:tcPr marL="144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sz="1100" b="0" spc="0" dirty="0" smtClean="0">
                          <a:solidFill>
                            <a:schemeClr val="accent2">
                              <a:lumMod val="50000"/>
                            </a:schemeClr>
                          </a:solidFill>
                          <a:latin typeface="Arial Unicode MS" pitchFamily="34" charset="-128"/>
                          <a:ea typeface="Arial Unicode MS" pitchFamily="34" charset="-128"/>
                          <a:cs typeface="Arial Unicode MS" pitchFamily="34" charset="-128"/>
                        </a:rPr>
                        <a:t>Capacitación en temas de calidad.</a:t>
                      </a:r>
                    </a:p>
                    <a:p>
                      <a:pPr marL="0" marR="0" indent="0" algn="l" defTabSz="914400" rtl="0" eaLnBrk="1" fontAlgn="auto" latinLnBrk="0" hangingPunct="1">
                        <a:lnSpc>
                          <a:spcPct val="100000"/>
                        </a:lnSpc>
                        <a:spcBef>
                          <a:spcPts val="0"/>
                        </a:spcBef>
                        <a:spcAft>
                          <a:spcPts val="0"/>
                        </a:spcAft>
                        <a:buClrTx/>
                        <a:buSzTx/>
                        <a:buFontTx/>
                        <a:buNone/>
                        <a:tabLst/>
                        <a:defRPr/>
                      </a:pPr>
                      <a:r>
                        <a:rPr lang="es-UY" sz="1100" b="0" spc="0" dirty="0" smtClean="0">
                          <a:solidFill>
                            <a:schemeClr val="accent2">
                              <a:lumMod val="50000"/>
                            </a:schemeClr>
                          </a:solidFill>
                          <a:latin typeface="Arial Unicode MS" pitchFamily="34" charset="-128"/>
                          <a:ea typeface="Arial Unicode MS" pitchFamily="34" charset="-128"/>
                          <a:cs typeface="Arial Unicode MS" pitchFamily="34" charset="-128"/>
                        </a:rPr>
                        <a:t>Sistemas de gestión</a:t>
                      </a:r>
                      <a:endParaRPr lang="en-US" sz="1100" b="0" spc="0" dirty="0">
                        <a:solidFill>
                          <a:schemeClr val="accent2">
                            <a:lumMod val="50000"/>
                          </a:schemeClr>
                        </a:solidFill>
                        <a:latin typeface="Arial Unicode MS" pitchFamily="34" charset="-128"/>
                        <a:ea typeface="Arial Unicode MS" pitchFamily="34" charset="-128"/>
                        <a:cs typeface="Arial Unicode MS" pitchFamily="34" charset="-128"/>
                      </a:endParaRPr>
                    </a:p>
                  </a:txBody>
                  <a:tcPr marL="144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pc="0" dirty="0" smtClean="0">
                          <a:solidFill>
                            <a:schemeClr val="accent2">
                              <a:lumMod val="50000"/>
                            </a:schemeClr>
                          </a:solidFill>
                          <a:latin typeface="Arial Unicode MS" pitchFamily="34" charset="-128"/>
                          <a:ea typeface="Arial Unicode MS" pitchFamily="34" charset="-128"/>
                          <a:cs typeface="Arial Unicode MS" pitchFamily="34" charset="-128"/>
                        </a:rPr>
                        <a:t>Herramientas de monitoreo incorporadas.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spc="0" dirty="0" smtClean="0">
                          <a:solidFill>
                            <a:schemeClr val="accent2">
                              <a:lumMod val="50000"/>
                            </a:schemeClr>
                          </a:solidFill>
                          <a:latin typeface="Arial Unicode MS" pitchFamily="34" charset="-128"/>
                          <a:ea typeface="Arial Unicode MS" pitchFamily="34" charset="-128"/>
                          <a:cs typeface="Arial Unicode MS" pitchFamily="34" charset="-128"/>
                        </a:rPr>
                        <a:t>Toda la empresa capacitada.</a:t>
                      </a:r>
                      <a:endParaRPr lang="en-US" sz="1100" b="0" spc="0" dirty="0">
                        <a:solidFill>
                          <a:schemeClr val="accent2">
                            <a:lumMod val="50000"/>
                          </a:schemeClr>
                        </a:solidFill>
                        <a:latin typeface="Arial Unicode MS" pitchFamily="34" charset="-128"/>
                        <a:ea typeface="Arial Unicode MS" pitchFamily="34" charset="-128"/>
                        <a:cs typeface="Arial Unicode MS" pitchFamily="34" charset="-128"/>
                      </a:endParaRPr>
                    </a:p>
                  </a:txBody>
                  <a:tcPr marL="144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7 CuadroTexto"/>
          <p:cNvSpPr txBox="1"/>
          <p:nvPr/>
        </p:nvSpPr>
        <p:spPr>
          <a:xfrm>
            <a:off x="0" y="836613"/>
            <a:ext cx="9144000" cy="369887"/>
          </a:xfrm>
          <a:prstGeom prst="rect">
            <a:avLst/>
          </a:prstGeom>
          <a:noFill/>
        </p:spPr>
        <p:txBody>
          <a:bodyPr>
            <a:spAutoFit/>
          </a:bodyPr>
          <a:lstStyle/>
          <a:p>
            <a:pPr algn="ctr" fontAlgn="auto">
              <a:spcBef>
                <a:spcPts val="0"/>
              </a:spcBef>
              <a:spcAft>
                <a:spcPts val="0"/>
              </a:spcAft>
              <a:defRPr/>
            </a:pPr>
            <a:r>
              <a:rPr lang="es-UY" dirty="0">
                <a:latin typeface="+mn-lt"/>
              </a:rPr>
              <a:t> Modelo de Programa de Fortalecimiento para MIPYMES</a:t>
            </a:r>
            <a:endParaRPr lang="en-US" b="1" dirty="0">
              <a:solidFill>
                <a:schemeClr val="accent2">
                  <a:lumMod val="50000"/>
                </a:schemeClr>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2 Marcador de contenido"/>
          <p:cNvSpPr>
            <a:spLocks noGrp="1"/>
          </p:cNvSpPr>
          <p:nvPr>
            <p:ph idx="1"/>
          </p:nvPr>
        </p:nvSpPr>
        <p:spPr>
          <a:xfrm>
            <a:off x="755650" y="1484313"/>
            <a:ext cx="8686800" cy="4525962"/>
          </a:xfrm>
        </p:spPr>
        <p:txBody>
          <a:bodyPr/>
          <a:lstStyle/>
          <a:p>
            <a:pPr>
              <a:lnSpc>
                <a:spcPct val="200000"/>
              </a:lnSpc>
              <a:buClr>
                <a:srgbClr val="750000"/>
              </a:buClr>
              <a:buFont typeface="Wingdings" pitchFamily="2" charset="2"/>
              <a:buChar char="§"/>
            </a:pPr>
            <a:r>
              <a:rPr lang="es-UY" sz="2000" smtClean="0"/>
              <a:t>Informalidad</a:t>
            </a:r>
          </a:p>
          <a:p>
            <a:pPr>
              <a:lnSpc>
                <a:spcPct val="200000"/>
              </a:lnSpc>
              <a:buClr>
                <a:srgbClr val="750000"/>
              </a:buClr>
              <a:buFont typeface="Wingdings" pitchFamily="2" charset="2"/>
              <a:buChar char="§"/>
            </a:pPr>
            <a:r>
              <a:rPr lang="es-UY" sz="2000" smtClean="0"/>
              <a:t>Capacidad de producción limitada</a:t>
            </a:r>
          </a:p>
          <a:p>
            <a:pPr>
              <a:lnSpc>
                <a:spcPct val="200000"/>
              </a:lnSpc>
              <a:buClr>
                <a:srgbClr val="750000"/>
              </a:buClr>
              <a:buFont typeface="Wingdings" pitchFamily="2" charset="2"/>
              <a:buChar char="§"/>
            </a:pPr>
            <a:r>
              <a:rPr lang="es-UY" sz="2000" smtClean="0"/>
              <a:t>Exigencia de garantías</a:t>
            </a:r>
          </a:p>
          <a:p>
            <a:pPr>
              <a:lnSpc>
                <a:spcPct val="200000"/>
              </a:lnSpc>
              <a:buClr>
                <a:srgbClr val="750000"/>
              </a:buClr>
              <a:buFont typeface="Wingdings" pitchFamily="2" charset="2"/>
              <a:buChar char="§"/>
            </a:pPr>
            <a:r>
              <a:rPr lang="es-UY" sz="2000" smtClean="0"/>
              <a:t>Acceso al mercado</a:t>
            </a:r>
          </a:p>
          <a:p>
            <a:pPr>
              <a:lnSpc>
                <a:spcPct val="200000"/>
              </a:lnSpc>
              <a:buClr>
                <a:srgbClr val="750000"/>
              </a:buClr>
              <a:buFont typeface="Wingdings" pitchFamily="2" charset="2"/>
              <a:buChar char="§"/>
            </a:pPr>
            <a:r>
              <a:rPr lang="es-UY" sz="2000" smtClean="0"/>
              <a:t>Capacidad de reacción</a:t>
            </a:r>
          </a:p>
          <a:p>
            <a:pPr>
              <a:lnSpc>
                <a:spcPct val="200000"/>
              </a:lnSpc>
              <a:buClr>
                <a:srgbClr val="750000"/>
              </a:buClr>
              <a:buFont typeface="Wingdings" pitchFamily="2" charset="2"/>
              <a:buChar char="§"/>
            </a:pPr>
            <a:r>
              <a:rPr lang="es-UY" sz="2000" smtClean="0"/>
              <a:t>Financiamiento </a:t>
            </a:r>
          </a:p>
        </p:txBody>
      </p:sp>
      <p:sp>
        <p:nvSpPr>
          <p:cNvPr id="5" name="4 Rectángulo redondeado"/>
          <p:cNvSpPr/>
          <p:nvPr/>
        </p:nvSpPr>
        <p:spPr>
          <a:xfrm>
            <a:off x="-107950" y="549275"/>
            <a:ext cx="5832475" cy="431800"/>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67" name="5 CuadroTexto"/>
          <p:cNvSpPr txBox="1">
            <a:spLocks noChangeArrowheads="1"/>
          </p:cNvSpPr>
          <p:nvPr/>
        </p:nvSpPr>
        <p:spPr bwMode="auto">
          <a:xfrm>
            <a:off x="376238" y="549275"/>
            <a:ext cx="5203825" cy="430213"/>
          </a:xfrm>
          <a:prstGeom prst="rect">
            <a:avLst/>
          </a:prstGeom>
          <a:noFill/>
          <a:ln w="9525">
            <a:noFill/>
            <a:miter lim="800000"/>
            <a:headEnd/>
            <a:tailEnd/>
          </a:ln>
        </p:spPr>
        <p:txBody>
          <a:bodyPr wrap="none">
            <a:spAutoFit/>
          </a:bodyPr>
          <a:lstStyle/>
          <a:p>
            <a:pPr algn="r"/>
            <a:r>
              <a:rPr lang="es-ES" sz="2200">
                <a:solidFill>
                  <a:schemeClr val="bg1"/>
                </a:solidFill>
                <a:latin typeface="Calibri" pitchFamily="34" charset="0"/>
              </a:rPr>
              <a:t>FACTORES DE INCIDENCIA EN LA INCLUSION</a:t>
            </a:r>
            <a:endParaRPr lang="en-US" sz="2200">
              <a:solidFill>
                <a:schemeClr val="bg1"/>
              </a:solidFill>
              <a:latin typeface="Calibri" pitchFamily="34" charset="0"/>
            </a:endParaRPr>
          </a:p>
        </p:txBody>
      </p:sp>
      <p:sp>
        <p:nvSpPr>
          <p:cNvPr id="7" name="6 Rectángulo redondeado"/>
          <p:cNvSpPr/>
          <p:nvPr/>
        </p:nvSpPr>
        <p:spPr>
          <a:xfrm>
            <a:off x="8604250" y="6524625"/>
            <a:ext cx="252413" cy="252413"/>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 </a:t>
            </a:r>
            <a:endParaRPr lang="en-US" dirty="0"/>
          </a:p>
        </p:txBody>
      </p:sp>
      <p:sp>
        <p:nvSpPr>
          <p:cNvPr id="36869" name="4 Marcador de número de diapositiva"/>
          <p:cNvSpPr txBox="1">
            <a:spLocks/>
          </p:cNvSpPr>
          <p:nvPr/>
        </p:nvSpPr>
        <p:spPr bwMode="auto">
          <a:xfrm>
            <a:off x="8532813" y="6524625"/>
            <a:ext cx="360362" cy="217488"/>
          </a:xfrm>
          <a:prstGeom prst="rect">
            <a:avLst/>
          </a:prstGeom>
          <a:noFill/>
          <a:ln w="9525">
            <a:noFill/>
            <a:miter lim="800000"/>
            <a:headEnd/>
            <a:tailEnd/>
          </a:ln>
        </p:spPr>
        <p:txBody>
          <a:bodyPr anchor="ctr"/>
          <a:lstStyle/>
          <a:p>
            <a:pPr algn="ctr"/>
            <a:fld id="{E9DA7F1D-36FF-40A0-A28F-5CB4335599FF}" type="slidenum">
              <a:rPr lang="es-UY" sz="1200" b="1">
                <a:solidFill>
                  <a:schemeClr val="bg1"/>
                </a:solidFill>
                <a:latin typeface="Calibri" pitchFamily="34" charset="0"/>
              </a:rPr>
              <a:pPr algn="ctr"/>
              <a:t>12</a:t>
            </a:fld>
            <a:r>
              <a:rPr lang="es-UY" sz="1200" b="1">
                <a:solidFill>
                  <a:schemeClr val="bg1"/>
                </a:solidFill>
                <a:latin typeface="Calibri" pitchFamily="34" charset="0"/>
              </a:rPr>
              <a:t> </a:t>
            </a:r>
          </a:p>
        </p:txBody>
      </p:sp>
      <p:pic>
        <p:nvPicPr>
          <p:cNvPr id="36870" name="8 Imagen" descr="ic_incidencia.jpg"/>
          <p:cNvPicPr>
            <a:picLocks noChangeAspect="1"/>
          </p:cNvPicPr>
          <p:nvPr/>
        </p:nvPicPr>
        <p:blipFill>
          <a:blip r:embed="rId3"/>
          <a:srcRect/>
          <a:stretch>
            <a:fillRect/>
          </a:stretch>
        </p:blipFill>
        <p:spPr bwMode="auto">
          <a:xfrm>
            <a:off x="7092950" y="4652963"/>
            <a:ext cx="1181100" cy="128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4213" y="1554163"/>
            <a:ext cx="8307387" cy="4525962"/>
          </a:xfrm>
        </p:spPr>
        <p:txBody>
          <a:bodyPr/>
          <a:lstStyle/>
          <a:p>
            <a:pPr>
              <a:lnSpc>
                <a:spcPct val="200000"/>
              </a:lnSpc>
              <a:buClr>
                <a:srgbClr val="750000"/>
              </a:buClr>
              <a:buFont typeface="Wingdings" pitchFamily="2" charset="2"/>
              <a:buChar char="§"/>
            </a:pPr>
            <a:r>
              <a:rPr lang="es-UY" sz="2000" smtClean="0"/>
              <a:t>Promover y difundir medidas ya existentes</a:t>
            </a:r>
          </a:p>
          <a:p>
            <a:pPr>
              <a:lnSpc>
                <a:spcPct val="200000"/>
              </a:lnSpc>
              <a:buClr>
                <a:srgbClr val="750000"/>
              </a:buClr>
              <a:buFont typeface="Wingdings" pitchFamily="2" charset="2"/>
              <a:buChar char="§"/>
            </a:pPr>
            <a:r>
              <a:rPr lang="es-UY" sz="2000" smtClean="0"/>
              <a:t>Impulsar la aplicación de medidas ya exitosas en otros países.</a:t>
            </a:r>
          </a:p>
          <a:p>
            <a:pPr>
              <a:lnSpc>
                <a:spcPct val="200000"/>
              </a:lnSpc>
              <a:buClr>
                <a:srgbClr val="750000"/>
              </a:buClr>
              <a:buFont typeface="Wingdings" pitchFamily="2" charset="2"/>
              <a:buChar char="§"/>
            </a:pPr>
            <a:r>
              <a:rPr lang="es-UY" sz="2000" smtClean="0"/>
              <a:t>Utilizar al máximo las páginas de compras estatales</a:t>
            </a:r>
          </a:p>
          <a:p>
            <a:pPr>
              <a:lnSpc>
                <a:spcPct val="200000"/>
              </a:lnSpc>
              <a:buClr>
                <a:srgbClr val="750000"/>
              </a:buClr>
              <a:buFont typeface="Wingdings" pitchFamily="2" charset="2"/>
              <a:buChar char="§"/>
            </a:pPr>
            <a:r>
              <a:rPr lang="es-UY" sz="2000" smtClean="0"/>
              <a:t>Implementación de observatorio, indicadores:</a:t>
            </a:r>
          </a:p>
          <a:p>
            <a:pPr lvl="1">
              <a:lnSpc>
                <a:spcPct val="200000"/>
              </a:lnSpc>
              <a:buClr>
                <a:srgbClr val="750000"/>
              </a:buClr>
              <a:buFont typeface="Wingdings" pitchFamily="2" charset="2"/>
              <a:buChar char="§"/>
            </a:pPr>
            <a:r>
              <a:rPr lang="es-UY" sz="2000" smtClean="0"/>
              <a:t>Porcentaje de participación y evolución de las MIPYMEs en las compras gubernamentales. </a:t>
            </a:r>
          </a:p>
          <a:p>
            <a:pPr lvl="1">
              <a:lnSpc>
                <a:spcPct val="200000"/>
              </a:lnSpc>
              <a:buClr>
                <a:srgbClr val="750000"/>
              </a:buClr>
              <a:buFont typeface="Wingdings" pitchFamily="2" charset="2"/>
              <a:buChar char="§"/>
            </a:pPr>
            <a:r>
              <a:rPr lang="es-UY" sz="2000" smtClean="0"/>
              <a:t>Participación de los regímenes de preferencia en el total de compras.</a:t>
            </a:r>
          </a:p>
          <a:p>
            <a:pPr lvl="1">
              <a:lnSpc>
                <a:spcPct val="200000"/>
              </a:lnSpc>
              <a:buClr>
                <a:srgbClr val="750000"/>
              </a:buClr>
              <a:buFont typeface="Wingdings" pitchFamily="2" charset="2"/>
              <a:buChar char="§"/>
            </a:pPr>
            <a:endParaRPr lang="es-UY" sz="2000" smtClean="0"/>
          </a:p>
          <a:p>
            <a:pPr>
              <a:lnSpc>
                <a:spcPct val="200000"/>
              </a:lnSpc>
              <a:buClr>
                <a:srgbClr val="750000"/>
              </a:buClr>
            </a:pPr>
            <a:endParaRPr lang="es-UY" sz="2000" smtClean="0"/>
          </a:p>
        </p:txBody>
      </p:sp>
      <p:sp>
        <p:nvSpPr>
          <p:cNvPr id="5" name="4 Rectángulo redondeado"/>
          <p:cNvSpPr/>
          <p:nvPr/>
        </p:nvSpPr>
        <p:spPr>
          <a:xfrm>
            <a:off x="-107950" y="549275"/>
            <a:ext cx="4608513" cy="431800"/>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915" name="5 CuadroTexto"/>
          <p:cNvSpPr txBox="1">
            <a:spLocks noChangeArrowheads="1"/>
          </p:cNvSpPr>
          <p:nvPr/>
        </p:nvSpPr>
        <p:spPr bwMode="auto">
          <a:xfrm>
            <a:off x="804863" y="549275"/>
            <a:ext cx="3551237" cy="430213"/>
          </a:xfrm>
          <a:prstGeom prst="rect">
            <a:avLst/>
          </a:prstGeom>
          <a:noFill/>
          <a:ln w="9525">
            <a:noFill/>
            <a:miter lim="800000"/>
            <a:headEnd/>
            <a:tailEnd/>
          </a:ln>
        </p:spPr>
        <p:txBody>
          <a:bodyPr wrap="none">
            <a:spAutoFit/>
          </a:bodyPr>
          <a:lstStyle/>
          <a:p>
            <a:pPr algn="r"/>
            <a:r>
              <a:rPr lang="es-ES" sz="2200">
                <a:solidFill>
                  <a:schemeClr val="bg1"/>
                </a:solidFill>
                <a:latin typeface="Calibri" pitchFamily="34" charset="0"/>
              </a:rPr>
              <a:t>RECOMENDACIONES FINALES</a:t>
            </a:r>
            <a:endParaRPr lang="en-US" sz="2200">
              <a:solidFill>
                <a:schemeClr val="bg1"/>
              </a:solidFill>
              <a:latin typeface="Calibri" pitchFamily="34" charset="0"/>
            </a:endParaRPr>
          </a:p>
        </p:txBody>
      </p:sp>
      <p:sp>
        <p:nvSpPr>
          <p:cNvPr id="7" name="6 Rectángulo redondeado"/>
          <p:cNvSpPr/>
          <p:nvPr/>
        </p:nvSpPr>
        <p:spPr>
          <a:xfrm>
            <a:off x="8604250" y="6524625"/>
            <a:ext cx="252413" cy="252413"/>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 </a:t>
            </a:r>
            <a:endParaRPr lang="en-US" dirty="0"/>
          </a:p>
        </p:txBody>
      </p:sp>
      <p:sp>
        <p:nvSpPr>
          <p:cNvPr id="38917" name="4 Marcador de número de diapositiva"/>
          <p:cNvSpPr txBox="1">
            <a:spLocks/>
          </p:cNvSpPr>
          <p:nvPr/>
        </p:nvSpPr>
        <p:spPr bwMode="auto">
          <a:xfrm>
            <a:off x="8532813" y="6524625"/>
            <a:ext cx="360362" cy="217488"/>
          </a:xfrm>
          <a:prstGeom prst="rect">
            <a:avLst/>
          </a:prstGeom>
          <a:noFill/>
          <a:ln w="9525">
            <a:noFill/>
            <a:miter lim="800000"/>
            <a:headEnd/>
            <a:tailEnd/>
          </a:ln>
        </p:spPr>
        <p:txBody>
          <a:bodyPr anchor="ctr"/>
          <a:lstStyle/>
          <a:p>
            <a:pPr algn="ctr"/>
            <a:fld id="{726F24F9-C958-43AD-B2DD-4BFE1EE3061C}" type="slidenum">
              <a:rPr lang="es-UY" sz="1200" b="1">
                <a:solidFill>
                  <a:schemeClr val="bg1"/>
                </a:solidFill>
                <a:latin typeface="Calibri" pitchFamily="34" charset="0"/>
              </a:rPr>
              <a:pPr algn="ctr"/>
              <a:t>13</a:t>
            </a:fld>
            <a:r>
              <a:rPr lang="es-UY" sz="1200" b="1">
                <a:solidFill>
                  <a:schemeClr val="bg1"/>
                </a:solidFill>
                <a:latin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195513" y="-892175"/>
            <a:ext cx="4608512" cy="2854325"/>
          </a:xfrm>
          <a:prstGeom prst="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0962" name="7 Imagen" descr="final.jpg"/>
          <p:cNvPicPr>
            <a:picLocks noChangeAspect="1"/>
          </p:cNvPicPr>
          <p:nvPr/>
        </p:nvPicPr>
        <p:blipFill>
          <a:blip r:embed="rId3"/>
          <a:srcRect/>
          <a:stretch>
            <a:fillRect/>
          </a:stretch>
        </p:blipFill>
        <p:spPr bwMode="auto">
          <a:xfrm>
            <a:off x="0" y="2698750"/>
            <a:ext cx="9144000" cy="4475163"/>
          </a:xfrm>
          <a:prstGeom prst="rect">
            <a:avLst/>
          </a:prstGeom>
          <a:noFill/>
          <a:ln w="9525">
            <a:noFill/>
            <a:miter lim="800000"/>
            <a:headEnd/>
            <a:tailEnd/>
          </a:ln>
        </p:spPr>
      </p:pic>
      <p:pic>
        <p:nvPicPr>
          <p:cNvPr id="40963" name="4 Imagen" descr="ic_jose.jpg"/>
          <p:cNvPicPr>
            <a:picLocks noChangeAspect="1"/>
          </p:cNvPicPr>
          <p:nvPr/>
        </p:nvPicPr>
        <p:blipFill>
          <a:blip r:embed="rId4"/>
          <a:srcRect/>
          <a:stretch>
            <a:fillRect/>
          </a:stretch>
        </p:blipFill>
        <p:spPr bwMode="auto">
          <a:xfrm>
            <a:off x="2627313" y="2636838"/>
            <a:ext cx="711200" cy="798512"/>
          </a:xfrm>
          <a:prstGeom prst="rect">
            <a:avLst/>
          </a:prstGeom>
          <a:noFill/>
          <a:ln w="9525">
            <a:noFill/>
            <a:miter lim="800000"/>
            <a:headEnd/>
            <a:tailEnd/>
          </a:ln>
        </p:spPr>
      </p:pic>
      <p:sp>
        <p:nvSpPr>
          <p:cNvPr id="4" name="3 Rectángulo redondeado"/>
          <p:cNvSpPr/>
          <p:nvPr/>
        </p:nvSpPr>
        <p:spPr>
          <a:xfrm>
            <a:off x="2195513" y="1312863"/>
            <a:ext cx="4608512" cy="792162"/>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65" name="5 CuadroTexto"/>
          <p:cNvSpPr txBox="1">
            <a:spLocks noChangeArrowheads="1"/>
          </p:cNvSpPr>
          <p:nvPr/>
        </p:nvSpPr>
        <p:spPr bwMode="auto">
          <a:xfrm>
            <a:off x="3132138" y="1457325"/>
            <a:ext cx="2560637" cy="523875"/>
          </a:xfrm>
          <a:prstGeom prst="rect">
            <a:avLst/>
          </a:prstGeom>
          <a:noFill/>
          <a:ln w="9525">
            <a:noFill/>
            <a:miter lim="800000"/>
            <a:headEnd/>
            <a:tailEnd/>
          </a:ln>
        </p:spPr>
        <p:txBody>
          <a:bodyPr wrap="none">
            <a:spAutoFit/>
          </a:bodyPr>
          <a:lstStyle/>
          <a:p>
            <a:pPr algn="r"/>
            <a:r>
              <a:rPr lang="es-ES" sz="2800" b="1">
                <a:solidFill>
                  <a:schemeClr val="bg1"/>
                </a:solidFill>
                <a:latin typeface="Calibri" pitchFamily="34" charset="0"/>
              </a:rPr>
              <a:t>Muchas gracias</a:t>
            </a:r>
            <a:endParaRPr lang="en-US" sz="2800" b="1">
              <a:solidFill>
                <a:schemeClr val="bg1"/>
              </a:solidFill>
              <a:latin typeface="Calibri" pitchFamily="34" charset="0"/>
            </a:endParaRPr>
          </a:p>
        </p:txBody>
      </p:sp>
      <p:sp>
        <p:nvSpPr>
          <p:cNvPr id="9" name="8 CuadroTexto"/>
          <p:cNvSpPr txBox="1"/>
          <p:nvPr/>
        </p:nvSpPr>
        <p:spPr>
          <a:xfrm>
            <a:off x="2195513" y="2852738"/>
            <a:ext cx="4608512" cy="863600"/>
          </a:xfrm>
          <a:prstGeom prst="rect">
            <a:avLst/>
          </a:prstGeom>
          <a:noFill/>
        </p:spPr>
        <p:txBody>
          <a:bodyPr wrap="none"/>
          <a:lstStyle/>
          <a:p>
            <a:pPr algn="ctr" fontAlgn="auto">
              <a:spcBef>
                <a:spcPts val="0"/>
              </a:spcBef>
              <a:spcAft>
                <a:spcPts val="0"/>
              </a:spcAft>
              <a:defRPr/>
            </a:pPr>
            <a:r>
              <a:rPr lang="es-UY" sz="2000" b="1" i="1" dirty="0">
                <a:solidFill>
                  <a:schemeClr val="tx1">
                    <a:lumMod val="50000"/>
                    <a:lumOff val="50000"/>
                  </a:schemeClr>
                </a:solidFill>
                <a:latin typeface="Calibri" pitchFamily="34" charset="0"/>
              </a:rPr>
              <a:t>José Saavedra</a:t>
            </a:r>
          </a:p>
          <a:p>
            <a:pPr algn="ctr" fontAlgn="auto">
              <a:spcBef>
                <a:spcPts val="0"/>
              </a:spcBef>
              <a:spcAft>
                <a:spcPts val="0"/>
              </a:spcAft>
              <a:defRPr/>
            </a:pPr>
            <a:r>
              <a:rPr lang="es-UY" sz="2000" b="1" dirty="0">
                <a:solidFill>
                  <a:schemeClr val="tx1">
                    <a:lumMod val="50000"/>
                    <a:lumOff val="50000"/>
                  </a:schemeClr>
                </a:solidFill>
                <a:latin typeface="Calibri" pitchFamily="34" charset="0"/>
              </a:rPr>
              <a:t> innovajs@gmail.com</a:t>
            </a:r>
          </a:p>
          <a:p>
            <a:pPr algn="r" fontAlgn="auto">
              <a:spcBef>
                <a:spcPts val="0"/>
              </a:spcBef>
              <a:spcAft>
                <a:spcPts val="0"/>
              </a:spcAft>
              <a:defRPr/>
            </a:pPr>
            <a:endParaRPr lang="es-UY" sz="2000" dirty="0">
              <a:solidFill>
                <a:schemeClr val="tx1">
                  <a:lumMod val="50000"/>
                  <a:lumOff val="50000"/>
                </a:schemeClr>
              </a:solidFill>
              <a:latin typeface="Calibri" pitchFamily="34" charset="0"/>
            </a:endParaRPr>
          </a:p>
          <a:p>
            <a:pPr fontAlgn="auto">
              <a:spcBef>
                <a:spcPts val="0"/>
              </a:spcBef>
              <a:spcAft>
                <a:spcPts val="0"/>
              </a:spcAft>
              <a:defRPr/>
            </a:pPr>
            <a:endParaRPr lang="en-US" sz="2000" dirty="0">
              <a:solidFill>
                <a:schemeClr val="tx1">
                  <a:lumMod val="50000"/>
                  <a:lumOff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107950" y="549275"/>
            <a:ext cx="3167063" cy="431800"/>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contenido"/>
          <p:cNvSpPr>
            <a:spLocks noGrp="1"/>
          </p:cNvSpPr>
          <p:nvPr>
            <p:ph idx="1"/>
          </p:nvPr>
        </p:nvSpPr>
        <p:spPr/>
        <p:txBody>
          <a:bodyPr/>
          <a:lstStyle/>
          <a:p>
            <a:pPr>
              <a:lnSpc>
                <a:spcPct val="160000"/>
              </a:lnSpc>
              <a:buClr>
                <a:srgbClr val="750000"/>
              </a:buClr>
              <a:buFont typeface="Wingdings" pitchFamily="2" charset="2"/>
              <a:buChar char="§"/>
            </a:pPr>
            <a:r>
              <a:rPr lang="es-UY" sz="2000" smtClean="0">
                <a:cs typeface="Arial" charset="0"/>
              </a:rPr>
              <a:t>Formación de Grupo de Trabajo Temático ó TTG1</a:t>
            </a:r>
          </a:p>
          <a:p>
            <a:pPr>
              <a:lnSpc>
                <a:spcPct val="160000"/>
              </a:lnSpc>
              <a:buClr>
                <a:srgbClr val="750000"/>
              </a:buClr>
              <a:buFont typeface="Wingdings" pitchFamily="2" charset="2"/>
              <a:buChar char="§"/>
            </a:pPr>
            <a:r>
              <a:rPr lang="es-UY" sz="2000" smtClean="0">
                <a:cs typeface="Arial" charset="0"/>
              </a:rPr>
              <a:t>Países participantes: Brasil, Chile, Costa Rica, Ecuador, México, Nicaragua, Paraguay y Uruguay</a:t>
            </a:r>
          </a:p>
          <a:p>
            <a:pPr>
              <a:lnSpc>
                <a:spcPct val="160000"/>
              </a:lnSpc>
              <a:buClr>
                <a:srgbClr val="750000"/>
              </a:buClr>
              <a:buFont typeface="Wingdings" pitchFamily="2" charset="2"/>
              <a:buChar char="§"/>
            </a:pPr>
            <a:r>
              <a:rPr lang="es-UY" sz="2000" smtClean="0">
                <a:cs typeface="Arial" charset="0"/>
              </a:rPr>
              <a:t>Metodología propuesta para la investigación</a:t>
            </a:r>
          </a:p>
          <a:p>
            <a:pPr>
              <a:lnSpc>
                <a:spcPct val="160000"/>
              </a:lnSpc>
              <a:buClr>
                <a:srgbClr val="750000"/>
              </a:buClr>
              <a:buFont typeface="Wingdings" pitchFamily="2" charset="2"/>
              <a:buChar char="§"/>
            </a:pPr>
            <a:r>
              <a:rPr lang="es-UY" sz="2000" smtClean="0">
                <a:cs typeface="Arial" charset="0"/>
              </a:rPr>
              <a:t>Resultado del relevamiento</a:t>
            </a:r>
          </a:p>
          <a:p>
            <a:pPr>
              <a:lnSpc>
                <a:spcPct val="160000"/>
              </a:lnSpc>
              <a:buClr>
                <a:srgbClr val="750000"/>
              </a:buClr>
              <a:buFont typeface="Wingdings" pitchFamily="2" charset="2"/>
              <a:buChar char="§"/>
            </a:pPr>
            <a:r>
              <a:rPr lang="es-UY" sz="2000" smtClean="0">
                <a:cs typeface="Arial" charset="0"/>
              </a:rPr>
              <a:t>Conclusiones</a:t>
            </a:r>
          </a:p>
          <a:p>
            <a:pPr>
              <a:lnSpc>
                <a:spcPct val="160000"/>
              </a:lnSpc>
              <a:buClr>
                <a:srgbClr val="750000"/>
              </a:buClr>
              <a:buFont typeface="Wingdings" pitchFamily="2" charset="2"/>
              <a:buChar char="§"/>
            </a:pPr>
            <a:r>
              <a:rPr lang="es-UY" sz="2000" smtClean="0">
                <a:cs typeface="Arial" charset="0"/>
              </a:rPr>
              <a:t>Recomendaciones </a:t>
            </a:r>
          </a:p>
        </p:txBody>
      </p:sp>
      <p:sp>
        <p:nvSpPr>
          <p:cNvPr id="16387" name="7 CuadroTexto"/>
          <p:cNvSpPr txBox="1">
            <a:spLocks noChangeArrowheads="1"/>
          </p:cNvSpPr>
          <p:nvPr/>
        </p:nvSpPr>
        <p:spPr bwMode="auto">
          <a:xfrm>
            <a:off x="1000125" y="549275"/>
            <a:ext cx="1987550" cy="430213"/>
          </a:xfrm>
          <a:prstGeom prst="rect">
            <a:avLst/>
          </a:prstGeom>
          <a:noFill/>
          <a:ln w="9525">
            <a:noFill/>
            <a:miter lim="800000"/>
            <a:headEnd/>
            <a:tailEnd/>
          </a:ln>
        </p:spPr>
        <p:txBody>
          <a:bodyPr wrap="none">
            <a:spAutoFit/>
          </a:bodyPr>
          <a:lstStyle/>
          <a:p>
            <a:pPr algn="r"/>
            <a:r>
              <a:rPr lang="es-ES" sz="2200">
                <a:solidFill>
                  <a:schemeClr val="bg1"/>
                </a:solidFill>
                <a:latin typeface="Calibri" pitchFamily="34" charset="0"/>
              </a:rPr>
              <a:t>ANTECEDENTES</a:t>
            </a:r>
            <a:endParaRPr lang="en-US" sz="2200">
              <a:solidFill>
                <a:schemeClr val="bg1"/>
              </a:solidFill>
              <a:latin typeface="Calibri" pitchFamily="34" charset="0"/>
            </a:endParaRPr>
          </a:p>
        </p:txBody>
      </p:sp>
      <p:sp>
        <p:nvSpPr>
          <p:cNvPr id="11" name="10 Rectángulo redondeado"/>
          <p:cNvSpPr/>
          <p:nvPr/>
        </p:nvSpPr>
        <p:spPr>
          <a:xfrm>
            <a:off x="8604250" y="6524625"/>
            <a:ext cx="252413" cy="252413"/>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 </a:t>
            </a:r>
            <a:endParaRPr lang="en-US" dirty="0"/>
          </a:p>
        </p:txBody>
      </p:sp>
      <p:sp>
        <p:nvSpPr>
          <p:cNvPr id="16389" name="4 Marcador de número de diapositiva"/>
          <p:cNvSpPr>
            <a:spLocks noGrp="1"/>
          </p:cNvSpPr>
          <p:nvPr>
            <p:ph type="sldNum" sz="quarter" idx="12"/>
          </p:nvPr>
        </p:nvSpPr>
        <p:spPr bwMode="auto">
          <a:xfrm>
            <a:off x="8532813" y="6524625"/>
            <a:ext cx="360362" cy="217488"/>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71F211D2-5282-45FE-8A60-ADC1D58478C3}" type="slidenum">
              <a:rPr lang="es-UY" b="1">
                <a:solidFill>
                  <a:schemeClr val="bg1"/>
                </a:solidFill>
              </a:rPr>
              <a:pPr algn="ctr" fontAlgn="base">
                <a:spcBef>
                  <a:spcPct val="0"/>
                </a:spcBef>
                <a:spcAft>
                  <a:spcPct val="0"/>
                </a:spcAft>
              </a:pPr>
              <a:t>2</a:t>
            </a:fld>
            <a:r>
              <a:rPr lang="es-UY" b="1">
                <a:solidFill>
                  <a:schemeClr val="bg1"/>
                </a:solidFill>
              </a:rPr>
              <a:t> </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650" y="1484313"/>
            <a:ext cx="8235950" cy="5184775"/>
          </a:xfrm>
        </p:spPr>
        <p:txBody>
          <a:bodyPr rtlCol="0">
            <a:noAutofit/>
          </a:bodyPr>
          <a:lstStyle/>
          <a:p>
            <a:pPr fontAlgn="auto">
              <a:lnSpc>
                <a:spcPct val="150000"/>
              </a:lnSpc>
              <a:spcAft>
                <a:spcPts val="0"/>
              </a:spcAft>
              <a:buClr>
                <a:srgbClr val="750000"/>
              </a:buClr>
              <a:buFont typeface="Wingdings" pitchFamily="2" charset="2"/>
              <a:buChar char="§"/>
              <a:defRPr/>
            </a:pPr>
            <a:r>
              <a:rPr lang="es-UY" sz="2000" dirty="0" smtClean="0">
                <a:latin typeface="+mj-lt"/>
              </a:rPr>
              <a:t>Situación de las MIPYMEs </a:t>
            </a:r>
          </a:p>
          <a:p>
            <a:pPr lvl="1" fontAlgn="auto">
              <a:spcAft>
                <a:spcPts val="0"/>
              </a:spcAft>
              <a:buClr>
                <a:srgbClr val="750000"/>
              </a:buClr>
              <a:buFont typeface="Wingdings" pitchFamily="2" charset="2"/>
              <a:buChar char="§"/>
              <a:defRPr/>
            </a:pPr>
            <a:r>
              <a:rPr lang="es-UY" sz="2000" dirty="0" smtClean="0">
                <a:latin typeface="+mj-lt"/>
              </a:rPr>
              <a:t>Definición, elementos de comparación</a:t>
            </a:r>
          </a:p>
          <a:p>
            <a:pPr lvl="1" fontAlgn="auto">
              <a:spcAft>
                <a:spcPts val="0"/>
              </a:spcAft>
              <a:buClr>
                <a:srgbClr val="750000"/>
              </a:buClr>
              <a:buFont typeface="Wingdings" pitchFamily="2" charset="2"/>
              <a:buChar char="§"/>
              <a:defRPr/>
            </a:pPr>
            <a:r>
              <a:rPr lang="es-UY" sz="2000" dirty="0" smtClean="0">
                <a:latin typeface="+mj-lt"/>
              </a:rPr>
              <a:t>Inserción y capacidad de crecimiento</a:t>
            </a:r>
          </a:p>
          <a:p>
            <a:pPr lvl="1" fontAlgn="auto">
              <a:spcAft>
                <a:spcPts val="0"/>
              </a:spcAft>
              <a:buClr>
                <a:srgbClr val="750000"/>
              </a:buClr>
              <a:buFont typeface="Wingdings" pitchFamily="2" charset="2"/>
              <a:buChar char="§"/>
              <a:defRPr/>
            </a:pPr>
            <a:r>
              <a:rPr lang="es-UY" sz="2000" dirty="0" smtClean="0">
                <a:latin typeface="+mj-lt"/>
              </a:rPr>
              <a:t>Participación e incidencia en compras</a:t>
            </a:r>
          </a:p>
          <a:p>
            <a:pPr lvl="1" fontAlgn="auto">
              <a:spcAft>
                <a:spcPts val="0"/>
              </a:spcAft>
              <a:buClr>
                <a:srgbClr val="750000"/>
              </a:buClr>
              <a:buFont typeface="Wingdings" pitchFamily="2" charset="2"/>
              <a:buChar char="§"/>
              <a:defRPr/>
            </a:pPr>
            <a:r>
              <a:rPr lang="es-UY" sz="2000" dirty="0" smtClean="0">
                <a:latin typeface="+mj-lt"/>
              </a:rPr>
              <a:t>Institucionalidad</a:t>
            </a:r>
          </a:p>
          <a:p>
            <a:pPr fontAlgn="auto">
              <a:lnSpc>
                <a:spcPct val="150000"/>
              </a:lnSpc>
              <a:spcAft>
                <a:spcPts val="0"/>
              </a:spcAft>
              <a:buClr>
                <a:srgbClr val="750000"/>
              </a:buClr>
              <a:buFont typeface="Wingdings" pitchFamily="2" charset="2"/>
              <a:buChar char="§"/>
              <a:defRPr/>
            </a:pPr>
            <a:r>
              <a:rPr lang="es-UY" sz="2000" dirty="0" smtClean="0">
                <a:latin typeface="+mj-lt"/>
                <a:cs typeface="Arial" pitchFamily="34" charset="0"/>
              </a:rPr>
              <a:t>Normativa vigente. </a:t>
            </a:r>
          </a:p>
          <a:p>
            <a:pPr fontAlgn="auto">
              <a:lnSpc>
                <a:spcPct val="150000"/>
              </a:lnSpc>
              <a:spcAft>
                <a:spcPts val="0"/>
              </a:spcAft>
              <a:buClr>
                <a:srgbClr val="750000"/>
              </a:buClr>
              <a:buFont typeface="Wingdings" pitchFamily="2" charset="2"/>
              <a:buChar char="§"/>
              <a:defRPr/>
            </a:pPr>
            <a:r>
              <a:rPr lang="es-UY" sz="2000" dirty="0" smtClean="0">
                <a:latin typeface="+mj-lt"/>
                <a:cs typeface="Arial" pitchFamily="34" charset="0"/>
              </a:rPr>
              <a:t>Mecanismos existentes y en implementación.</a:t>
            </a:r>
          </a:p>
          <a:p>
            <a:pPr fontAlgn="auto">
              <a:lnSpc>
                <a:spcPct val="150000"/>
              </a:lnSpc>
              <a:spcAft>
                <a:spcPts val="0"/>
              </a:spcAft>
              <a:buClr>
                <a:srgbClr val="750000"/>
              </a:buClr>
              <a:buFont typeface="Wingdings" pitchFamily="2" charset="2"/>
              <a:buChar char="§"/>
              <a:defRPr/>
            </a:pPr>
            <a:r>
              <a:rPr lang="es-UY" sz="2000" dirty="0" smtClean="0">
                <a:latin typeface="+mj-lt"/>
                <a:cs typeface="Arial" pitchFamily="34" charset="0"/>
              </a:rPr>
              <a:t>Las compras públicas y las TIC.</a:t>
            </a:r>
          </a:p>
          <a:p>
            <a:pPr fontAlgn="auto">
              <a:lnSpc>
                <a:spcPct val="150000"/>
              </a:lnSpc>
              <a:spcAft>
                <a:spcPts val="0"/>
              </a:spcAft>
              <a:buClr>
                <a:srgbClr val="750000"/>
              </a:buClr>
              <a:buFont typeface="Wingdings" pitchFamily="2" charset="2"/>
              <a:buChar char="§"/>
              <a:defRPr/>
            </a:pPr>
            <a:r>
              <a:rPr lang="es-UY" sz="2000" dirty="0" smtClean="0">
                <a:latin typeface="+mj-lt"/>
                <a:cs typeface="Arial" pitchFamily="34" charset="0"/>
              </a:rPr>
              <a:t>Capacitación.</a:t>
            </a:r>
          </a:p>
          <a:p>
            <a:pPr fontAlgn="auto">
              <a:lnSpc>
                <a:spcPct val="150000"/>
              </a:lnSpc>
              <a:spcAft>
                <a:spcPts val="0"/>
              </a:spcAft>
              <a:buClr>
                <a:srgbClr val="750000"/>
              </a:buClr>
              <a:buFont typeface="Wingdings" pitchFamily="2" charset="2"/>
              <a:buChar char="§"/>
              <a:defRPr/>
            </a:pPr>
            <a:r>
              <a:rPr lang="es-UY" sz="2000" dirty="0" smtClean="0">
                <a:latin typeface="+mj-lt"/>
                <a:cs typeface="Arial" pitchFamily="34" charset="0"/>
              </a:rPr>
              <a:t>Acuerdos internacionales.</a:t>
            </a:r>
            <a:endParaRPr lang="es-UY" sz="2000" dirty="0">
              <a:latin typeface="+mj-lt"/>
            </a:endParaRPr>
          </a:p>
        </p:txBody>
      </p:sp>
      <p:sp>
        <p:nvSpPr>
          <p:cNvPr id="7" name="6 Rectángulo redondeado"/>
          <p:cNvSpPr/>
          <p:nvPr/>
        </p:nvSpPr>
        <p:spPr>
          <a:xfrm>
            <a:off x="-107950" y="549275"/>
            <a:ext cx="4608513" cy="431800"/>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5" name="8 CuadroTexto"/>
          <p:cNvSpPr txBox="1">
            <a:spLocks noChangeArrowheads="1"/>
          </p:cNvSpPr>
          <p:nvPr/>
        </p:nvSpPr>
        <p:spPr bwMode="auto">
          <a:xfrm>
            <a:off x="447675" y="549275"/>
            <a:ext cx="3908425" cy="430213"/>
          </a:xfrm>
          <a:prstGeom prst="rect">
            <a:avLst/>
          </a:prstGeom>
          <a:noFill/>
          <a:ln w="9525">
            <a:noFill/>
            <a:miter lim="800000"/>
            <a:headEnd/>
            <a:tailEnd/>
          </a:ln>
        </p:spPr>
        <p:txBody>
          <a:bodyPr wrap="none">
            <a:spAutoFit/>
          </a:bodyPr>
          <a:lstStyle/>
          <a:p>
            <a:pPr algn="r"/>
            <a:r>
              <a:rPr lang="es-ES" sz="2200">
                <a:solidFill>
                  <a:schemeClr val="bg1"/>
                </a:solidFill>
                <a:latin typeface="Calibri" pitchFamily="34" charset="0"/>
              </a:rPr>
              <a:t>OBJETIVO DE LA INVESTIGACION</a:t>
            </a:r>
            <a:endParaRPr lang="en-US" sz="2200">
              <a:solidFill>
                <a:schemeClr val="bg1"/>
              </a:solidFill>
              <a:latin typeface="Calibri" pitchFamily="34" charset="0"/>
            </a:endParaRPr>
          </a:p>
        </p:txBody>
      </p:sp>
      <p:sp>
        <p:nvSpPr>
          <p:cNvPr id="12" name="11 Rectángulo redondeado"/>
          <p:cNvSpPr/>
          <p:nvPr/>
        </p:nvSpPr>
        <p:spPr>
          <a:xfrm>
            <a:off x="8604250" y="6524625"/>
            <a:ext cx="252413" cy="252413"/>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 </a:t>
            </a:r>
            <a:endParaRPr lang="en-US" dirty="0"/>
          </a:p>
        </p:txBody>
      </p:sp>
      <p:sp>
        <p:nvSpPr>
          <p:cNvPr id="18437" name="4 Marcador de número de diapositiva"/>
          <p:cNvSpPr>
            <a:spLocks noGrp="1"/>
          </p:cNvSpPr>
          <p:nvPr>
            <p:ph type="sldNum" sz="quarter" idx="12"/>
          </p:nvPr>
        </p:nvSpPr>
        <p:spPr bwMode="auto">
          <a:xfrm>
            <a:off x="8532813" y="6524625"/>
            <a:ext cx="360362" cy="217488"/>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49968034-EE72-48F7-8B98-31552D13C504}" type="slidenum">
              <a:rPr lang="es-UY" b="1">
                <a:solidFill>
                  <a:schemeClr val="bg1"/>
                </a:solidFill>
              </a:rPr>
              <a:pPr algn="ctr" fontAlgn="base">
                <a:spcBef>
                  <a:spcPct val="0"/>
                </a:spcBef>
                <a:spcAft>
                  <a:spcPct val="0"/>
                </a:spcAft>
              </a:pPr>
              <a:t>3</a:t>
            </a:fld>
            <a:r>
              <a:rPr lang="es-UY" b="1">
                <a:solidFill>
                  <a:schemeClr val="bg1"/>
                </a:solidFill>
              </a:rPr>
              <a:t> </a:t>
            </a:r>
          </a:p>
        </p:txBody>
      </p:sp>
      <p:pic>
        <p:nvPicPr>
          <p:cNvPr id="18438" name="9 Imagen" descr="ic_programamipymes.jpg"/>
          <p:cNvPicPr>
            <a:picLocks noChangeAspect="1"/>
          </p:cNvPicPr>
          <p:nvPr/>
        </p:nvPicPr>
        <p:blipFill>
          <a:blip r:embed="rId3"/>
          <a:srcRect/>
          <a:stretch>
            <a:fillRect/>
          </a:stretch>
        </p:blipFill>
        <p:spPr bwMode="auto">
          <a:xfrm>
            <a:off x="7235825" y="4652963"/>
            <a:ext cx="1117600" cy="13462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088" y="1554163"/>
            <a:ext cx="7561262" cy="4525962"/>
          </a:xfrm>
        </p:spPr>
        <p:txBody>
          <a:bodyPr/>
          <a:lstStyle/>
          <a:p>
            <a:pPr>
              <a:lnSpc>
                <a:spcPct val="150000"/>
              </a:lnSpc>
              <a:buClr>
                <a:srgbClr val="750000"/>
              </a:buClr>
              <a:buFont typeface="Wingdings" pitchFamily="2" charset="2"/>
              <a:buChar char="§"/>
            </a:pPr>
            <a:r>
              <a:rPr lang="es-UY" sz="2000" smtClean="0"/>
              <a:t>Interés de los gobiernos</a:t>
            </a:r>
          </a:p>
          <a:p>
            <a:pPr lvl="1">
              <a:lnSpc>
                <a:spcPct val="150000"/>
              </a:lnSpc>
              <a:buClr>
                <a:srgbClr val="750000"/>
              </a:buClr>
              <a:buFont typeface="Wingdings" pitchFamily="2" charset="2"/>
              <a:buChar char="§"/>
            </a:pPr>
            <a:r>
              <a:rPr lang="es-UY" sz="2000" smtClean="0"/>
              <a:t>Generación de empleo</a:t>
            </a:r>
          </a:p>
          <a:p>
            <a:pPr lvl="1">
              <a:lnSpc>
                <a:spcPct val="150000"/>
              </a:lnSpc>
              <a:buClr>
                <a:srgbClr val="750000"/>
              </a:buClr>
              <a:buFont typeface="Wingdings" pitchFamily="2" charset="2"/>
              <a:buChar char="§"/>
            </a:pPr>
            <a:r>
              <a:rPr lang="es-UY" sz="2000" smtClean="0"/>
              <a:t>Transparencia en la gestión</a:t>
            </a:r>
          </a:p>
          <a:p>
            <a:pPr>
              <a:lnSpc>
                <a:spcPct val="150000"/>
              </a:lnSpc>
              <a:buClr>
                <a:srgbClr val="750000"/>
              </a:buClr>
              <a:buFont typeface="Wingdings" pitchFamily="2" charset="2"/>
              <a:buChar char="§"/>
            </a:pPr>
            <a:r>
              <a:rPr lang="es-UY" sz="2000" smtClean="0"/>
              <a:t>Utilización de compras públicas</a:t>
            </a:r>
          </a:p>
          <a:p>
            <a:pPr>
              <a:lnSpc>
                <a:spcPct val="150000"/>
              </a:lnSpc>
              <a:buClr>
                <a:srgbClr val="750000"/>
              </a:buClr>
              <a:buFont typeface="Wingdings" pitchFamily="2" charset="2"/>
              <a:buChar char="§"/>
            </a:pPr>
            <a:r>
              <a:rPr lang="es-UY" sz="2000" smtClean="0"/>
              <a:t>Inclusión de herramientas TIC</a:t>
            </a:r>
          </a:p>
          <a:p>
            <a:pPr lvl="1">
              <a:lnSpc>
                <a:spcPct val="150000"/>
              </a:lnSpc>
              <a:buClr>
                <a:srgbClr val="750000"/>
              </a:buClr>
              <a:buFont typeface="Wingdings" pitchFamily="2" charset="2"/>
              <a:buChar char="§"/>
            </a:pPr>
            <a:r>
              <a:rPr lang="es-UY" sz="2000" smtClean="0"/>
              <a:t>Portales de compras públicas</a:t>
            </a:r>
          </a:p>
          <a:p>
            <a:pPr lvl="1">
              <a:lnSpc>
                <a:spcPct val="150000"/>
              </a:lnSpc>
              <a:buClr>
                <a:srgbClr val="750000"/>
              </a:buClr>
              <a:buFont typeface="Wingdings" pitchFamily="2" charset="2"/>
              <a:buChar char="§"/>
            </a:pPr>
            <a:r>
              <a:rPr lang="es-UY" sz="2000" smtClean="0"/>
              <a:t>Registros de proveedores</a:t>
            </a:r>
          </a:p>
          <a:p>
            <a:pPr>
              <a:lnSpc>
                <a:spcPct val="150000"/>
              </a:lnSpc>
              <a:buClr>
                <a:srgbClr val="750000"/>
              </a:buClr>
              <a:buFont typeface="Wingdings" pitchFamily="2" charset="2"/>
              <a:buChar char="§"/>
            </a:pPr>
            <a:r>
              <a:rPr lang="es-UY" sz="2000" smtClean="0"/>
              <a:t>Capacitación continua</a:t>
            </a:r>
          </a:p>
          <a:p>
            <a:pPr>
              <a:lnSpc>
                <a:spcPct val="150000"/>
              </a:lnSpc>
              <a:buClr>
                <a:srgbClr val="750000"/>
              </a:buClr>
            </a:pPr>
            <a:endParaRPr lang="es-UY" sz="2000" smtClean="0">
              <a:latin typeface="Trade Gothic LT Std"/>
            </a:endParaRPr>
          </a:p>
        </p:txBody>
      </p:sp>
      <p:sp>
        <p:nvSpPr>
          <p:cNvPr id="11" name="10 Rectángulo redondeado"/>
          <p:cNvSpPr/>
          <p:nvPr/>
        </p:nvSpPr>
        <p:spPr>
          <a:xfrm>
            <a:off x="-107950" y="549275"/>
            <a:ext cx="4608513" cy="431800"/>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3" name="12 CuadroTexto"/>
          <p:cNvSpPr txBox="1">
            <a:spLocks noChangeArrowheads="1"/>
          </p:cNvSpPr>
          <p:nvPr/>
        </p:nvSpPr>
        <p:spPr bwMode="auto">
          <a:xfrm>
            <a:off x="568325" y="549275"/>
            <a:ext cx="3787775" cy="430213"/>
          </a:xfrm>
          <a:prstGeom prst="rect">
            <a:avLst/>
          </a:prstGeom>
          <a:noFill/>
          <a:ln w="9525">
            <a:noFill/>
            <a:miter lim="800000"/>
            <a:headEnd/>
            <a:tailEnd/>
          </a:ln>
        </p:spPr>
        <p:txBody>
          <a:bodyPr wrap="none">
            <a:spAutoFit/>
          </a:bodyPr>
          <a:lstStyle/>
          <a:p>
            <a:pPr algn="r"/>
            <a:r>
              <a:rPr lang="es-ES" sz="2200">
                <a:solidFill>
                  <a:schemeClr val="bg1"/>
                </a:solidFill>
                <a:latin typeface="Calibri" pitchFamily="34" charset="0"/>
              </a:rPr>
              <a:t>CARACTERISTICAS DETECTADAS</a:t>
            </a:r>
            <a:endParaRPr lang="en-US" sz="2200">
              <a:solidFill>
                <a:schemeClr val="bg1"/>
              </a:solidFill>
              <a:latin typeface="Calibri" pitchFamily="34" charset="0"/>
            </a:endParaRPr>
          </a:p>
        </p:txBody>
      </p:sp>
      <p:sp>
        <p:nvSpPr>
          <p:cNvPr id="16" name="15 Rectángulo redondeado"/>
          <p:cNvSpPr/>
          <p:nvPr/>
        </p:nvSpPr>
        <p:spPr>
          <a:xfrm>
            <a:off x="8604250" y="6524625"/>
            <a:ext cx="252413" cy="252413"/>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 </a:t>
            </a:r>
            <a:endParaRPr lang="en-US" dirty="0"/>
          </a:p>
        </p:txBody>
      </p:sp>
      <p:sp>
        <p:nvSpPr>
          <p:cNvPr id="20485" name="4 Marcador de número de diapositiva"/>
          <p:cNvSpPr>
            <a:spLocks noGrp="1"/>
          </p:cNvSpPr>
          <p:nvPr>
            <p:ph type="sldNum" sz="quarter" idx="12"/>
          </p:nvPr>
        </p:nvSpPr>
        <p:spPr bwMode="auto">
          <a:xfrm>
            <a:off x="8532813" y="6524625"/>
            <a:ext cx="360362" cy="217488"/>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8CF6C809-FB14-4F9A-B21F-18A3DFEED164}" type="slidenum">
              <a:rPr lang="es-UY" b="1">
                <a:solidFill>
                  <a:schemeClr val="bg1"/>
                </a:solidFill>
              </a:rPr>
              <a:pPr algn="ctr" fontAlgn="base">
                <a:spcBef>
                  <a:spcPct val="0"/>
                </a:spcBef>
                <a:spcAft>
                  <a:spcPct val="0"/>
                </a:spcAft>
              </a:pPr>
              <a:t>4</a:t>
            </a:fld>
            <a:r>
              <a:rPr lang="es-UY" b="1">
                <a:solidFill>
                  <a:schemeClr val="bg1"/>
                </a:solidFill>
              </a:rPr>
              <a:t> </a:t>
            </a:r>
          </a:p>
        </p:txBody>
      </p:sp>
      <p:pic>
        <p:nvPicPr>
          <p:cNvPr id="20486" name="6 Imagen" descr="ic_objetivo.jpg"/>
          <p:cNvPicPr>
            <a:picLocks noChangeAspect="1"/>
          </p:cNvPicPr>
          <p:nvPr/>
        </p:nvPicPr>
        <p:blipFill>
          <a:blip r:embed="rId3"/>
          <a:srcRect/>
          <a:stretch>
            <a:fillRect/>
          </a:stretch>
        </p:blipFill>
        <p:spPr bwMode="auto">
          <a:xfrm>
            <a:off x="7164388" y="4581525"/>
            <a:ext cx="1066800" cy="14351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8 Imagen" descr="definicion de mypimes en cada pais.jpg"/>
          <p:cNvPicPr>
            <a:picLocks noChangeAspect="1"/>
          </p:cNvPicPr>
          <p:nvPr/>
        </p:nvPicPr>
        <p:blipFill>
          <a:blip r:embed="rId3"/>
          <a:srcRect/>
          <a:stretch>
            <a:fillRect/>
          </a:stretch>
        </p:blipFill>
        <p:spPr bwMode="auto">
          <a:xfrm>
            <a:off x="0" y="1920875"/>
            <a:ext cx="9144000" cy="4937125"/>
          </a:xfrm>
          <a:prstGeom prst="rect">
            <a:avLst/>
          </a:prstGeom>
          <a:noFill/>
          <a:ln w="9525">
            <a:noFill/>
            <a:miter lim="800000"/>
            <a:headEnd/>
            <a:tailEnd/>
          </a:ln>
        </p:spPr>
      </p:pic>
      <p:sp>
        <p:nvSpPr>
          <p:cNvPr id="12" name="11 Rectángulo redondeado"/>
          <p:cNvSpPr/>
          <p:nvPr/>
        </p:nvSpPr>
        <p:spPr>
          <a:xfrm>
            <a:off x="8604250" y="6524625"/>
            <a:ext cx="252413" cy="252413"/>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 </a:t>
            </a:r>
            <a:endParaRPr lang="en-US" dirty="0"/>
          </a:p>
        </p:txBody>
      </p:sp>
      <p:sp>
        <p:nvSpPr>
          <p:cNvPr id="22531" name="4 Marcador de número de diapositiva"/>
          <p:cNvSpPr>
            <a:spLocks noGrp="1"/>
          </p:cNvSpPr>
          <p:nvPr>
            <p:ph type="sldNum" sz="quarter" idx="12"/>
          </p:nvPr>
        </p:nvSpPr>
        <p:spPr bwMode="auto">
          <a:xfrm>
            <a:off x="8532813" y="6524625"/>
            <a:ext cx="360362" cy="217488"/>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4FE0A061-AED3-425F-9A5A-C98538AAA2D4}" type="slidenum">
              <a:rPr lang="es-UY" b="1">
                <a:solidFill>
                  <a:schemeClr val="bg1"/>
                </a:solidFill>
              </a:rPr>
              <a:pPr algn="ctr" fontAlgn="base">
                <a:spcBef>
                  <a:spcPct val="0"/>
                </a:spcBef>
                <a:spcAft>
                  <a:spcPct val="0"/>
                </a:spcAft>
              </a:pPr>
              <a:t>5</a:t>
            </a:fld>
            <a:r>
              <a:rPr lang="es-UY" b="1">
                <a:solidFill>
                  <a:schemeClr val="bg1"/>
                </a:solid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188" y="1557338"/>
            <a:ext cx="8164512" cy="4525962"/>
          </a:xfrm>
        </p:spPr>
        <p:txBody>
          <a:bodyPr lIns="0" tIns="0" rIns="0" bIns="0" rtlCol="0">
            <a:noAutofit/>
          </a:bodyPr>
          <a:lstStyle/>
          <a:p>
            <a:pPr marL="0" indent="0" fontAlgn="auto">
              <a:lnSpc>
                <a:spcPct val="150000"/>
              </a:lnSpc>
              <a:spcAft>
                <a:spcPts val="0"/>
              </a:spcAft>
              <a:buClr>
                <a:srgbClr val="750000"/>
              </a:buClr>
              <a:buFont typeface="Arial" pitchFamily="34" charset="0"/>
              <a:buNone/>
              <a:defRPr/>
            </a:pPr>
            <a:r>
              <a:rPr lang="es-UY" sz="1800" dirty="0" smtClean="0">
                <a:cs typeface="Arial" pitchFamily="34" charset="0"/>
              </a:rPr>
              <a:t>Instrumentos aplicados a las compras públicas para incentivar el desarrollo de las MIPYMEs</a:t>
            </a:r>
          </a:p>
          <a:p>
            <a:pPr fontAlgn="auto">
              <a:lnSpc>
                <a:spcPct val="150000"/>
              </a:lnSpc>
              <a:spcAft>
                <a:spcPts val="0"/>
              </a:spcAft>
              <a:buClr>
                <a:srgbClr val="750000"/>
              </a:buClr>
              <a:buFont typeface="Wingdings" pitchFamily="2" charset="2"/>
              <a:buChar char="§"/>
              <a:defRPr/>
            </a:pPr>
            <a:r>
              <a:rPr lang="es-UY" sz="1800" dirty="0" smtClean="0">
                <a:cs typeface="Arial" pitchFamily="34" charset="0"/>
              </a:rPr>
              <a:t>Enfoques para la generación de herramientas.</a:t>
            </a:r>
          </a:p>
          <a:p>
            <a:pPr fontAlgn="auto">
              <a:lnSpc>
                <a:spcPct val="150000"/>
              </a:lnSpc>
              <a:spcAft>
                <a:spcPts val="0"/>
              </a:spcAft>
              <a:buClr>
                <a:srgbClr val="750000"/>
              </a:buClr>
              <a:buFont typeface="Wingdings" pitchFamily="2" charset="2"/>
              <a:buChar char="§"/>
              <a:defRPr/>
            </a:pPr>
            <a:r>
              <a:rPr lang="es-UY" sz="1800" dirty="0" smtClean="0">
                <a:cs typeface="Arial" pitchFamily="34" charset="0"/>
              </a:rPr>
              <a:t>Preferencias aplicadas.</a:t>
            </a:r>
          </a:p>
          <a:p>
            <a:pPr lvl="1" fontAlgn="auto">
              <a:lnSpc>
                <a:spcPct val="150000"/>
              </a:lnSpc>
              <a:spcAft>
                <a:spcPts val="0"/>
              </a:spcAft>
              <a:buClr>
                <a:srgbClr val="750000"/>
              </a:buClr>
              <a:buFont typeface="Wingdings" pitchFamily="2" charset="2"/>
              <a:buChar char="§"/>
              <a:defRPr/>
            </a:pPr>
            <a:r>
              <a:rPr lang="es-UY" sz="1800" dirty="0" smtClean="0">
                <a:cs typeface="Arial" pitchFamily="34" charset="0"/>
              </a:rPr>
              <a:t>Preferencia en el precio</a:t>
            </a:r>
          </a:p>
          <a:p>
            <a:pPr lvl="1" fontAlgn="auto">
              <a:lnSpc>
                <a:spcPct val="150000"/>
              </a:lnSpc>
              <a:spcAft>
                <a:spcPts val="0"/>
              </a:spcAft>
              <a:buClr>
                <a:srgbClr val="750000"/>
              </a:buClr>
              <a:buFont typeface="Wingdings" pitchFamily="2" charset="2"/>
              <a:buChar char="§"/>
              <a:defRPr/>
            </a:pPr>
            <a:r>
              <a:rPr lang="es-UY" sz="1800" dirty="0" smtClean="0">
                <a:cs typeface="Arial" pitchFamily="34" charset="0"/>
              </a:rPr>
              <a:t>Reserva de mercado</a:t>
            </a:r>
          </a:p>
          <a:p>
            <a:pPr lvl="1" fontAlgn="auto">
              <a:lnSpc>
                <a:spcPct val="150000"/>
              </a:lnSpc>
              <a:spcAft>
                <a:spcPts val="0"/>
              </a:spcAft>
              <a:buClr>
                <a:srgbClr val="750000"/>
              </a:buClr>
              <a:buFont typeface="Wingdings" pitchFamily="2" charset="2"/>
              <a:buChar char="§"/>
              <a:defRPr/>
            </a:pPr>
            <a:r>
              <a:rPr lang="es-UY" sz="1800" dirty="0" smtClean="0">
                <a:cs typeface="Arial" pitchFamily="34" charset="0"/>
              </a:rPr>
              <a:t>Desarrollo de proveedores</a:t>
            </a:r>
          </a:p>
          <a:p>
            <a:pPr lvl="1" fontAlgn="auto">
              <a:lnSpc>
                <a:spcPct val="150000"/>
              </a:lnSpc>
              <a:spcAft>
                <a:spcPts val="0"/>
              </a:spcAft>
              <a:buClr>
                <a:srgbClr val="750000"/>
              </a:buClr>
              <a:buFont typeface="Wingdings" pitchFamily="2" charset="2"/>
              <a:buChar char="§"/>
              <a:defRPr/>
            </a:pPr>
            <a:r>
              <a:rPr lang="es-UY" sz="1800" dirty="0" smtClean="0">
                <a:cs typeface="Arial" pitchFamily="34" charset="0"/>
              </a:rPr>
              <a:t>Umbrales</a:t>
            </a:r>
          </a:p>
          <a:p>
            <a:pPr fontAlgn="auto">
              <a:lnSpc>
                <a:spcPct val="150000"/>
              </a:lnSpc>
              <a:spcAft>
                <a:spcPts val="0"/>
              </a:spcAft>
              <a:buClr>
                <a:srgbClr val="750000"/>
              </a:buClr>
              <a:buFont typeface="Wingdings" pitchFamily="2" charset="2"/>
              <a:buChar char="§"/>
              <a:defRPr/>
            </a:pPr>
            <a:r>
              <a:rPr lang="es-UY" sz="1800" dirty="0" smtClean="0">
                <a:cs typeface="Arial" pitchFamily="34" charset="0"/>
              </a:rPr>
              <a:t>Instrumentos financieros</a:t>
            </a:r>
          </a:p>
          <a:p>
            <a:pPr lvl="1" fontAlgn="auto">
              <a:lnSpc>
                <a:spcPct val="150000"/>
              </a:lnSpc>
              <a:spcAft>
                <a:spcPts val="0"/>
              </a:spcAft>
              <a:buClr>
                <a:srgbClr val="750000"/>
              </a:buClr>
              <a:buFont typeface="Wingdings" pitchFamily="2" charset="2"/>
              <a:buChar char="§"/>
              <a:defRPr/>
            </a:pPr>
            <a:r>
              <a:rPr lang="es-UY" sz="1800" dirty="0" smtClean="0">
                <a:cs typeface="Arial" pitchFamily="34" charset="0"/>
              </a:rPr>
              <a:t>Factoring</a:t>
            </a:r>
          </a:p>
          <a:p>
            <a:pPr lvl="3" fontAlgn="auto">
              <a:lnSpc>
                <a:spcPct val="150000"/>
              </a:lnSpc>
              <a:spcAft>
                <a:spcPts val="0"/>
              </a:spcAft>
              <a:buFont typeface="Arial" pitchFamily="34" charset="0"/>
              <a:buChar char="–"/>
              <a:defRPr/>
            </a:pPr>
            <a:endParaRPr lang="es-UY" sz="1800" dirty="0" smtClean="0">
              <a:latin typeface="Arial" pitchFamily="34" charset="0"/>
              <a:cs typeface="Arial" pitchFamily="34" charset="0"/>
            </a:endParaRPr>
          </a:p>
        </p:txBody>
      </p:sp>
      <p:sp>
        <p:nvSpPr>
          <p:cNvPr id="7" name="6 Rectángulo redondeado"/>
          <p:cNvSpPr/>
          <p:nvPr/>
        </p:nvSpPr>
        <p:spPr>
          <a:xfrm>
            <a:off x="-107950" y="549275"/>
            <a:ext cx="4608513" cy="431800"/>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79" name="8 CuadroTexto"/>
          <p:cNvSpPr txBox="1">
            <a:spLocks noChangeArrowheads="1"/>
          </p:cNvSpPr>
          <p:nvPr/>
        </p:nvSpPr>
        <p:spPr bwMode="auto">
          <a:xfrm>
            <a:off x="554038" y="549275"/>
            <a:ext cx="3802062" cy="430213"/>
          </a:xfrm>
          <a:prstGeom prst="rect">
            <a:avLst/>
          </a:prstGeom>
          <a:noFill/>
          <a:ln w="9525">
            <a:noFill/>
            <a:miter lim="800000"/>
            <a:headEnd/>
            <a:tailEnd/>
          </a:ln>
        </p:spPr>
        <p:txBody>
          <a:bodyPr wrap="none">
            <a:spAutoFit/>
          </a:bodyPr>
          <a:lstStyle/>
          <a:p>
            <a:pPr algn="r"/>
            <a:r>
              <a:rPr lang="es-ES" sz="2200">
                <a:solidFill>
                  <a:schemeClr val="bg1"/>
                </a:solidFill>
                <a:latin typeface="Calibri" pitchFamily="34" charset="0"/>
              </a:rPr>
              <a:t>BUENAS PRACTICAS APLICADAS</a:t>
            </a:r>
            <a:endParaRPr lang="en-US" sz="2200">
              <a:solidFill>
                <a:schemeClr val="bg1"/>
              </a:solidFill>
              <a:latin typeface="Calibri" pitchFamily="34" charset="0"/>
            </a:endParaRPr>
          </a:p>
        </p:txBody>
      </p:sp>
      <p:sp>
        <p:nvSpPr>
          <p:cNvPr id="12" name="11 Rectángulo redondeado"/>
          <p:cNvSpPr/>
          <p:nvPr/>
        </p:nvSpPr>
        <p:spPr>
          <a:xfrm>
            <a:off x="8604250" y="6524625"/>
            <a:ext cx="252413" cy="252413"/>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 </a:t>
            </a:r>
            <a:endParaRPr lang="en-US" dirty="0"/>
          </a:p>
        </p:txBody>
      </p:sp>
      <p:sp>
        <p:nvSpPr>
          <p:cNvPr id="24581" name="4 Marcador de número de diapositiva"/>
          <p:cNvSpPr>
            <a:spLocks noGrp="1"/>
          </p:cNvSpPr>
          <p:nvPr>
            <p:ph type="sldNum" sz="quarter" idx="12"/>
          </p:nvPr>
        </p:nvSpPr>
        <p:spPr bwMode="auto">
          <a:xfrm>
            <a:off x="8532813" y="6524625"/>
            <a:ext cx="360362" cy="217488"/>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5E2E8CBE-F792-481B-86CF-9CCC6BBFE743}" type="slidenum">
              <a:rPr lang="es-UY" b="1">
                <a:solidFill>
                  <a:schemeClr val="bg1"/>
                </a:solidFill>
              </a:rPr>
              <a:pPr algn="ctr" fontAlgn="base">
                <a:spcBef>
                  <a:spcPct val="0"/>
                </a:spcBef>
                <a:spcAft>
                  <a:spcPct val="0"/>
                </a:spcAft>
              </a:pPr>
              <a:t>6</a:t>
            </a:fld>
            <a:r>
              <a:rPr lang="es-UY" b="1">
                <a:solidFill>
                  <a:schemeClr val="bg1"/>
                </a:solidFill>
              </a:rPr>
              <a:t> </a:t>
            </a:r>
          </a:p>
        </p:txBody>
      </p:sp>
      <p:pic>
        <p:nvPicPr>
          <p:cNvPr id="24582" name="7 Imagen" descr="ic_buenaspracticas.jpg"/>
          <p:cNvPicPr>
            <a:picLocks noChangeAspect="1"/>
          </p:cNvPicPr>
          <p:nvPr/>
        </p:nvPicPr>
        <p:blipFill>
          <a:blip r:embed="rId3"/>
          <a:srcRect/>
          <a:stretch>
            <a:fillRect/>
          </a:stretch>
        </p:blipFill>
        <p:spPr bwMode="auto">
          <a:xfrm>
            <a:off x="7092950" y="4724400"/>
            <a:ext cx="1439863" cy="1374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7 Imagen" descr="las buenas practicas aplicadas.jpg"/>
          <p:cNvPicPr>
            <a:picLocks noChangeAspect="1"/>
          </p:cNvPicPr>
          <p:nvPr/>
        </p:nvPicPr>
        <p:blipFill>
          <a:blip r:embed="rId3"/>
          <a:srcRect/>
          <a:stretch>
            <a:fillRect/>
          </a:stretch>
        </p:blipFill>
        <p:spPr bwMode="auto">
          <a:xfrm>
            <a:off x="0" y="1920875"/>
            <a:ext cx="9144000" cy="4937125"/>
          </a:xfrm>
          <a:prstGeom prst="rect">
            <a:avLst/>
          </a:prstGeom>
          <a:noFill/>
          <a:ln w="9525">
            <a:noFill/>
            <a:miter lim="800000"/>
            <a:headEnd/>
            <a:tailEnd/>
          </a:ln>
        </p:spPr>
      </p:pic>
      <p:sp>
        <p:nvSpPr>
          <p:cNvPr id="12" name="11 Rectángulo redondeado"/>
          <p:cNvSpPr/>
          <p:nvPr/>
        </p:nvSpPr>
        <p:spPr>
          <a:xfrm>
            <a:off x="8604250" y="6524625"/>
            <a:ext cx="252413" cy="252413"/>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 </a:t>
            </a:r>
            <a:endParaRPr lang="en-US" dirty="0"/>
          </a:p>
        </p:txBody>
      </p:sp>
      <p:sp>
        <p:nvSpPr>
          <p:cNvPr id="26627" name="4 Marcador de número de diapositiva"/>
          <p:cNvSpPr>
            <a:spLocks noGrp="1"/>
          </p:cNvSpPr>
          <p:nvPr>
            <p:ph type="sldNum" sz="quarter" idx="12"/>
          </p:nvPr>
        </p:nvSpPr>
        <p:spPr bwMode="auto">
          <a:xfrm>
            <a:off x="8532813" y="6524625"/>
            <a:ext cx="360362" cy="217488"/>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01EC2722-0B1A-4A47-9FB7-32A33A753FC1}" type="slidenum">
              <a:rPr lang="es-UY" b="1">
                <a:solidFill>
                  <a:schemeClr val="bg1"/>
                </a:solidFill>
              </a:rPr>
              <a:pPr algn="ctr" fontAlgn="base">
                <a:spcBef>
                  <a:spcPct val="0"/>
                </a:spcBef>
                <a:spcAft>
                  <a:spcPct val="0"/>
                </a:spcAft>
              </a:pPr>
              <a:t>7</a:t>
            </a:fld>
            <a:r>
              <a:rPr lang="es-UY" b="1">
                <a:solidFill>
                  <a:schemeClr val="bg1"/>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2 Marcador de contenido"/>
          <p:cNvSpPr>
            <a:spLocks noGrp="1"/>
          </p:cNvSpPr>
          <p:nvPr>
            <p:ph idx="1"/>
          </p:nvPr>
        </p:nvSpPr>
        <p:spPr/>
        <p:txBody>
          <a:bodyPr/>
          <a:lstStyle/>
          <a:p>
            <a:pPr>
              <a:buClr>
                <a:srgbClr val="750000"/>
              </a:buClr>
              <a:buFont typeface="Wingdings" pitchFamily="2" charset="2"/>
              <a:buChar char="§"/>
            </a:pPr>
            <a:r>
              <a:rPr lang="es-ES" sz="2000" smtClean="0"/>
              <a:t>Brasil: promoción de determinadas localidades</a:t>
            </a:r>
          </a:p>
          <a:p>
            <a:pPr>
              <a:buClr>
                <a:srgbClr val="750000"/>
              </a:buClr>
              <a:buFont typeface="Wingdings" pitchFamily="2" charset="2"/>
              <a:buChar char="§"/>
            </a:pPr>
            <a:endParaRPr lang="es-ES" sz="2000" smtClean="0"/>
          </a:p>
          <a:p>
            <a:pPr>
              <a:buClr>
                <a:srgbClr val="750000"/>
              </a:buClr>
              <a:buFont typeface="Wingdings" pitchFamily="2" charset="2"/>
              <a:buChar char="§"/>
            </a:pPr>
            <a:r>
              <a:rPr lang="es-ES" sz="2000" smtClean="0"/>
              <a:t>Ecuador: Ferias Inclusivas</a:t>
            </a:r>
          </a:p>
          <a:p>
            <a:pPr>
              <a:buClr>
                <a:srgbClr val="750000"/>
              </a:buClr>
              <a:buFont typeface="Wingdings" pitchFamily="2" charset="2"/>
              <a:buChar char="§"/>
            </a:pPr>
            <a:endParaRPr lang="es-ES" sz="2000" smtClean="0"/>
          </a:p>
          <a:p>
            <a:pPr>
              <a:buClr>
                <a:srgbClr val="750000"/>
              </a:buClr>
              <a:buFont typeface="Wingdings" pitchFamily="2" charset="2"/>
              <a:buChar char="§"/>
            </a:pPr>
            <a:r>
              <a:rPr lang="es-ES" sz="2000" smtClean="0"/>
              <a:t>Paraguay: Beneficios en procedimientos de SBE (subasta a la baja electrónica)</a:t>
            </a:r>
          </a:p>
          <a:p>
            <a:pPr>
              <a:buClr>
                <a:srgbClr val="750000"/>
              </a:buClr>
              <a:buFont typeface="Wingdings" pitchFamily="2" charset="2"/>
              <a:buChar char="§"/>
            </a:pPr>
            <a:endParaRPr lang="es-ES" sz="2000" smtClean="0"/>
          </a:p>
          <a:p>
            <a:pPr>
              <a:buClr>
                <a:srgbClr val="750000"/>
              </a:buClr>
              <a:buFont typeface="Wingdings" pitchFamily="2" charset="2"/>
              <a:buChar char="§"/>
            </a:pPr>
            <a:endParaRPr lang="es-ES" sz="2000" smtClean="0"/>
          </a:p>
        </p:txBody>
      </p:sp>
      <p:sp>
        <p:nvSpPr>
          <p:cNvPr id="5" name="4 Rectángulo redondeado"/>
          <p:cNvSpPr/>
          <p:nvPr/>
        </p:nvSpPr>
        <p:spPr>
          <a:xfrm>
            <a:off x="-107950" y="549275"/>
            <a:ext cx="4608513" cy="431800"/>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75" name="5 CuadroTexto"/>
          <p:cNvSpPr txBox="1">
            <a:spLocks noChangeArrowheads="1"/>
          </p:cNvSpPr>
          <p:nvPr/>
        </p:nvSpPr>
        <p:spPr bwMode="auto">
          <a:xfrm>
            <a:off x="1516063" y="549275"/>
            <a:ext cx="2840037" cy="430213"/>
          </a:xfrm>
          <a:prstGeom prst="rect">
            <a:avLst/>
          </a:prstGeom>
          <a:noFill/>
          <a:ln w="9525">
            <a:noFill/>
            <a:miter lim="800000"/>
            <a:headEnd/>
            <a:tailEnd/>
          </a:ln>
        </p:spPr>
        <p:txBody>
          <a:bodyPr wrap="none">
            <a:spAutoFit/>
          </a:bodyPr>
          <a:lstStyle/>
          <a:p>
            <a:pPr algn="r"/>
            <a:r>
              <a:rPr lang="es-ES" sz="2200">
                <a:solidFill>
                  <a:schemeClr val="bg1"/>
                </a:solidFill>
                <a:latin typeface="Calibri" pitchFamily="34" charset="0"/>
              </a:rPr>
              <a:t>OTRAS HERRAMIENTAS</a:t>
            </a:r>
            <a:endParaRPr lang="en-US" sz="2200">
              <a:solidFill>
                <a:schemeClr val="bg1"/>
              </a:solidFill>
              <a:latin typeface="Calibri" pitchFamily="34" charset="0"/>
            </a:endParaRPr>
          </a:p>
        </p:txBody>
      </p:sp>
      <p:sp>
        <p:nvSpPr>
          <p:cNvPr id="10" name="9 Rectángulo redondeado"/>
          <p:cNvSpPr/>
          <p:nvPr/>
        </p:nvSpPr>
        <p:spPr>
          <a:xfrm>
            <a:off x="8604250" y="6524625"/>
            <a:ext cx="252413" cy="252413"/>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 </a:t>
            </a:r>
            <a:endParaRPr lang="en-US" dirty="0"/>
          </a:p>
        </p:txBody>
      </p:sp>
      <p:sp>
        <p:nvSpPr>
          <p:cNvPr id="28677" name="4 Marcador de número de diapositiva"/>
          <p:cNvSpPr>
            <a:spLocks noGrp="1"/>
          </p:cNvSpPr>
          <p:nvPr>
            <p:ph type="sldNum" sz="quarter" idx="12"/>
          </p:nvPr>
        </p:nvSpPr>
        <p:spPr bwMode="auto">
          <a:xfrm>
            <a:off x="8532813" y="6524625"/>
            <a:ext cx="360362" cy="217488"/>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B3194ABD-06A6-4C5E-B223-103F04135E54}" type="slidenum">
              <a:rPr lang="es-UY" b="1">
                <a:solidFill>
                  <a:schemeClr val="bg1"/>
                </a:solidFill>
              </a:rPr>
              <a:pPr algn="ctr" fontAlgn="base">
                <a:spcBef>
                  <a:spcPct val="0"/>
                </a:spcBef>
                <a:spcAft>
                  <a:spcPct val="0"/>
                </a:spcAft>
              </a:pPr>
              <a:t>8</a:t>
            </a:fld>
            <a:r>
              <a:rPr lang="es-UY" b="1">
                <a:solidFill>
                  <a:schemeClr val="bg1"/>
                </a:solidFill>
              </a:rPr>
              <a:t> </a:t>
            </a:r>
          </a:p>
        </p:txBody>
      </p:sp>
      <p:pic>
        <p:nvPicPr>
          <p:cNvPr id="28678" name="6 Imagen" descr="ic_objetivo.jpg"/>
          <p:cNvPicPr>
            <a:picLocks noChangeAspect="1"/>
          </p:cNvPicPr>
          <p:nvPr/>
        </p:nvPicPr>
        <p:blipFill>
          <a:blip r:embed="rId3"/>
          <a:srcRect/>
          <a:stretch>
            <a:fillRect/>
          </a:stretch>
        </p:blipFill>
        <p:spPr bwMode="auto">
          <a:xfrm>
            <a:off x="7164388" y="4581525"/>
            <a:ext cx="1066800"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9 Imagen" descr="participacion en compras estatales.jpg"/>
          <p:cNvPicPr>
            <a:picLocks noChangeAspect="1"/>
          </p:cNvPicPr>
          <p:nvPr/>
        </p:nvPicPr>
        <p:blipFill>
          <a:blip r:embed="rId3"/>
          <a:srcRect/>
          <a:stretch>
            <a:fillRect/>
          </a:stretch>
        </p:blipFill>
        <p:spPr bwMode="auto">
          <a:xfrm>
            <a:off x="0" y="1908175"/>
            <a:ext cx="9144000" cy="4949825"/>
          </a:xfrm>
          <a:prstGeom prst="rect">
            <a:avLst/>
          </a:prstGeom>
          <a:noFill/>
          <a:ln w="9525">
            <a:noFill/>
            <a:miter lim="800000"/>
            <a:headEnd/>
            <a:tailEnd/>
          </a:ln>
        </p:spPr>
      </p:pic>
      <p:sp>
        <p:nvSpPr>
          <p:cNvPr id="11" name="10 Rectángulo redondeado"/>
          <p:cNvSpPr/>
          <p:nvPr/>
        </p:nvSpPr>
        <p:spPr>
          <a:xfrm>
            <a:off x="8604250" y="6524625"/>
            <a:ext cx="252413" cy="252413"/>
          </a:xfrm>
          <a:prstGeom prst="roundRect">
            <a:avLst/>
          </a:prstGeom>
          <a:solidFill>
            <a:srgbClr val="75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 </a:t>
            </a:r>
            <a:endParaRPr lang="en-US" dirty="0"/>
          </a:p>
        </p:txBody>
      </p:sp>
      <p:sp>
        <p:nvSpPr>
          <p:cNvPr id="30723" name="4 Marcador de número de diapositiva"/>
          <p:cNvSpPr>
            <a:spLocks noGrp="1"/>
          </p:cNvSpPr>
          <p:nvPr>
            <p:ph type="sldNum" sz="quarter" idx="12"/>
          </p:nvPr>
        </p:nvSpPr>
        <p:spPr bwMode="auto">
          <a:xfrm>
            <a:off x="8532813" y="6524625"/>
            <a:ext cx="360362" cy="217488"/>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FA169631-B7D3-4198-A948-A2F4D2F0EF5F}" type="slidenum">
              <a:rPr lang="es-UY" b="1">
                <a:solidFill>
                  <a:schemeClr val="bg1"/>
                </a:solidFill>
              </a:rPr>
              <a:pPr algn="ctr" fontAlgn="base">
                <a:spcBef>
                  <a:spcPct val="0"/>
                </a:spcBef>
                <a:spcAft>
                  <a:spcPct val="0"/>
                </a:spcAft>
              </a:pPr>
              <a:t>9</a:t>
            </a:fld>
            <a:r>
              <a:rPr lang="es-UY" b="1">
                <a:solidFill>
                  <a:schemeClr val="bg1"/>
                </a:solidFil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19943</TotalTime>
  <Words>3094</Words>
  <Application>Microsoft Office PowerPoint</Application>
  <PresentationFormat>On-screen Show (4:3)</PresentationFormat>
  <Paragraphs>258</Paragraphs>
  <Slides>14</Slides>
  <Notes>14</Notes>
  <HiddenSlides>0</HiddenSlides>
  <MMClips>0</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14</vt:i4>
      </vt:variant>
    </vt:vector>
  </HeadingPairs>
  <TitlesOfParts>
    <vt:vector size="23" baseType="lpstr">
      <vt:lpstr>Calibri</vt:lpstr>
      <vt:lpstr>Arial</vt:lpstr>
      <vt:lpstr>Trebuchet MS</vt:lpstr>
      <vt:lpstr>Tahoma</vt:lpstr>
      <vt:lpstr>Wingdings</vt:lpstr>
      <vt:lpstr>Trade Gothic LT Std</vt:lpstr>
      <vt:lpstr>Arial Unicode MS</vt:lpstr>
      <vt:lpstr>Lucida Sans</vt:lpstr>
      <vt:lpstr>Tema de Office</vt:lpstr>
      <vt:lpstr>  “Mejora en el acceso de las Mipymes a las compras gubernamentales a través de reformas en los mecanismos de compra del sector público”   presentación especialmente desarrollada para la  VII Conferencia Anual sobre Compras Gubernamentales de las Américas Santo Domingo, Republica Dominicana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Coordinación de las actividades de investigación del Grupo de Trabajo Temático sobre “Mejora en el acceso de las Mipymes a las compras gubernamentales a través de reformas en los mecanismos de compra del sector público”</dc:title>
  <dc:creator>User</dc:creator>
  <cp:lastModifiedBy>OAS</cp:lastModifiedBy>
  <cp:revision>136</cp:revision>
  <dcterms:created xsi:type="dcterms:W3CDTF">2010-09-02T18:28:33Z</dcterms:created>
  <dcterms:modified xsi:type="dcterms:W3CDTF">2011-10-18T14:48:51Z</dcterms:modified>
</cp:coreProperties>
</file>